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311" r:id="rId4"/>
    <p:sldId id="280" r:id="rId5"/>
    <p:sldId id="281" r:id="rId6"/>
    <p:sldId id="283" r:id="rId7"/>
    <p:sldId id="284" r:id="rId8"/>
    <p:sldId id="306" r:id="rId9"/>
    <p:sldId id="286" r:id="rId10"/>
    <p:sldId id="287" r:id="rId11"/>
    <p:sldId id="285" r:id="rId12"/>
    <p:sldId id="312" r:id="rId13"/>
    <p:sldId id="316" r:id="rId14"/>
    <p:sldId id="308" r:id="rId15"/>
    <p:sldId id="309" r:id="rId16"/>
    <p:sldId id="315" r:id="rId17"/>
    <p:sldId id="310" r:id="rId18"/>
    <p:sldId id="292" r:id="rId19"/>
    <p:sldId id="294" r:id="rId20"/>
    <p:sldId id="295" r:id="rId21"/>
    <p:sldId id="296" r:id="rId22"/>
    <p:sldId id="314" r:id="rId23"/>
    <p:sldId id="297" r:id="rId24"/>
    <p:sldId id="317" r:id="rId25"/>
    <p:sldId id="298" r:id="rId26"/>
    <p:sldId id="299" r:id="rId27"/>
    <p:sldId id="30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F5F"/>
    <a:srgbClr val="FE7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06A1-501B-4681-8BB6-77FC7F4D290E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C9EB3-E04B-4ED5-8FCB-E68A5F38A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199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62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7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9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9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9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6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5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38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97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0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3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2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45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02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33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3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41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0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07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28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3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415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11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1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6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022F4-D2B7-A3E7-58C4-64AF94B15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8B0B9D-B877-AF95-2688-646DDD515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1F3A2-4123-4A2B-29CD-5FED7179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79D825-A530-FF72-2138-8260A8263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7B3A1-30D9-8ED3-FA93-5C0D2C4A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9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778D3-FC12-AFBD-E276-F8DDD72A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FCEC11-7C40-16B0-6FF6-FB76205A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16115-44A1-444C-D0A7-DF0B8520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2A0D1-5EAE-19EA-A9B2-3A718BA2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78906-77EC-3B43-D5B4-2EEE1F4D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9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375AFD-018E-DF74-CF9A-7BDAF2BC8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7EE891-CBFA-2972-DDD0-6C982D42A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68DD3-36B8-4795-E5DA-6DC2728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35961-3654-1E75-D426-A5CECF5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A931A-40B6-FBDD-AFF4-69C2CD32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20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C6421-6D84-D268-045B-6607F8BB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2BA0D-AF40-C737-15EA-76EC6274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29A3B-6707-9773-964A-5C33F5A5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D122E-5B2C-E038-8B98-5AD0A28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9C8B8-B907-C090-70E6-BEF50625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4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438BC-FC06-568D-20BA-73A41596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4A731C-38AD-3EB9-9BFE-848520405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36C5ED-162D-428F-7DBA-AAD98A6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B2763-5E38-C52B-AF63-28FD7E9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CB805-2F77-00F8-E2F6-F5B16C4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3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C9C3A-95E4-A8CC-56D5-9BFC6278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D4EB7-E93F-1755-5DF6-7F639D923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627231-6C07-D27B-8EEB-DEDE03869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0A354-5089-B2A0-6956-1F1DE681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D28B9-EFC2-49CD-0B00-05110F8F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E342DA-7B07-1E08-3C12-FC4457F4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3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BA509-B5D0-08B3-5DD9-799EE839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58DEA-B339-40A2-188B-35E4AECC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00C96-BFF4-5F2D-FF3D-2925438A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E536FC-C1D3-84A1-863F-1E7C6140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CDAFAC-B78F-635C-E9B8-68F6E8B6B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AD65CB-7867-7A0D-E6BA-6B8B5621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5FF53F-2694-0195-E966-224EC169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A04DEC-EFC4-33BC-414B-437B2D74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9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9F604-9447-50C6-EABC-50984B2B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BF7B4E-3E11-4BB0-D735-5FB8AA56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741B3E-0939-3682-CB29-490EE752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3AB6B5-053B-A1EA-F057-257EC362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4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4D77EF-AC11-6084-9DEF-F4570C3D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D7B35D-FC3F-C48B-3E21-DE0A9EDC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F8B69D-43C8-F04F-D683-DA237680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C3218-957F-5555-0525-FFD0CE42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89481-4BE6-62EC-81D8-31C38DEF5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78A662-9846-43D1-320B-B0C862BBB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0FAF2A-D813-A047-4C33-8EE39D10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46348-97D6-2A54-FF50-706F845B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41C282-D507-82C3-A6C8-F2155E77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3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B9179-2ABB-9328-CCDB-FF12F6BC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140E3A-4472-DFFC-1004-98E14393A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77AAF2-0A10-871B-AF1B-2DEE3B42B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F28827-FBEC-6C1E-E8AA-817B42A8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D908B3-BBFA-3BA7-E25E-BB9352C5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BF481-7D67-8F0A-CCD8-849C1D4A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1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6C4794-2500-D505-95DB-507C3243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C5DA7-C28E-D5B6-B5F3-2186F52D5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98A6C-C202-BB49-47F4-59DE45C18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8D56F-7292-45DF-ADA3-0C9E4B96ABD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B6E29-AF20-3023-1D63-CE3329934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4BBA6-2EDC-D9C5-E649-2AEF50740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40671-D4DD-4DD9-A73D-85CB6C8EC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3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5.jpe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6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71.png"/><Relationship Id="rId5" Type="http://schemas.openxmlformats.org/officeDocument/2006/relationships/image" Target="../media/image540.png"/><Relationship Id="rId10" Type="http://schemas.openxmlformats.org/officeDocument/2006/relationships/image" Target="../media/image70.png"/><Relationship Id="rId4" Type="http://schemas.openxmlformats.org/officeDocument/2006/relationships/image" Target="../media/image530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0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0.png"/><Relationship Id="rId5" Type="http://schemas.openxmlformats.org/officeDocument/2006/relationships/image" Target="../media/image2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70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sv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4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3B4F8AB-EE96-E03D-BF2D-5B3337E9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782" y="3711647"/>
            <a:ext cx="9508435" cy="143820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Lion</a:t>
            </a:r>
          </a:p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BrepGen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GaussianCube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RichDreamer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848" y="1247571"/>
            <a:ext cx="7738304" cy="1558309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Part 1</a:t>
            </a:r>
            <a:b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Diffusion Introduction 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n-lt"/>
              <a:cs typeface="Microsoft Sans Serif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F0F481-744A-9B78-22CF-66C9060E15AA}"/>
              </a:ext>
            </a:extLst>
          </p:cNvPr>
          <p:cNvSpPr txBox="1"/>
          <p:nvPr/>
        </p:nvSpPr>
        <p:spPr>
          <a:xfrm>
            <a:off x="2382546" y="2815380"/>
            <a:ext cx="74269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Part 2</a:t>
            </a: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rgbClr val="156082">
                    <a:lumMod val="75000"/>
                  </a:srgbClr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3D Generation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81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Score Distillation Introduction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E2C1C5-6D70-E2DC-D31C-04716D46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17" y="1834270"/>
            <a:ext cx="9362364" cy="30649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A67DE41-6CCB-00D7-8C58-02BAFC62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84" y="4899174"/>
            <a:ext cx="4138430" cy="49028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E8B6DDD-C32C-BB7F-E5CA-0FED9C00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695" y="4884414"/>
            <a:ext cx="2637142" cy="17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D90901E-398E-EF0F-8721-DF29DF28B142}"/>
                  </a:ext>
                </a:extLst>
              </p:cNvPr>
              <p:cNvSpPr txBox="1"/>
              <p:nvPr/>
            </p:nvSpPr>
            <p:spPr>
              <a:xfrm>
                <a:off x="6182050" y="1535050"/>
                <a:ext cx="19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𝑁𝑒𝑅𝐹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D90901E-398E-EF0F-8721-DF29DF28B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50" y="1535050"/>
                <a:ext cx="1920719" cy="276999"/>
              </a:xfrm>
              <a:prstGeom prst="rect">
                <a:avLst/>
              </a:prstGeom>
              <a:blipFill>
                <a:blip r:embed="rId6"/>
                <a:stretch>
                  <a:fillRect l="-127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A958FB2-3691-A34D-EA43-BA675B4E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84" y="5466870"/>
            <a:ext cx="4138430" cy="4902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FD105E-FE04-4636-C685-435BD313F5A4}"/>
              </a:ext>
            </a:extLst>
          </p:cNvPr>
          <p:cNvSpPr/>
          <p:nvPr/>
        </p:nvSpPr>
        <p:spPr>
          <a:xfrm>
            <a:off x="4095480" y="4971048"/>
            <a:ext cx="238260" cy="30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852E1A-BC48-6B6E-5A10-4780A813E540}"/>
              </a:ext>
            </a:extLst>
          </p:cNvPr>
          <p:cNvSpPr/>
          <p:nvPr/>
        </p:nvSpPr>
        <p:spPr>
          <a:xfrm>
            <a:off x="7710168" y="4898795"/>
            <a:ext cx="238260" cy="490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17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Score Distillation Introduction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Hugging Face...</a:t>
            </a:r>
            <a:endParaRPr lang="zh-CN" altLang="en-US" b="1" dirty="0"/>
          </a:p>
        </p:txBody>
      </p:sp>
      <p:pic>
        <p:nvPicPr>
          <p:cNvPr id="1026" name="Picture 2" descr="HuggingFace - An AI community with Machine Learning, Datasets, Models ...">
            <a:extLst>
              <a:ext uri="{FF2B5EF4-FFF2-40B4-BE49-F238E27FC236}">
                <a16:creationId xmlns:a16="http://schemas.microsoft.com/office/drawing/2014/main" id="{F42E397A-2E8D-0F95-6467-7AA167EC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1" y="2404994"/>
            <a:ext cx="4237629" cy="23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CE746E-355E-40A3-7891-A965FA7F9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70126"/>
            <a:ext cx="4441509" cy="1091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CD45C59-A3B0-7346-D1AA-9758247B9AE3}"/>
              </a:ext>
            </a:extLst>
          </p:cNvPr>
          <p:cNvGrpSpPr/>
          <p:nvPr/>
        </p:nvGrpSpPr>
        <p:grpSpPr>
          <a:xfrm>
            <a:off x="7278087" y="3919899"/>
            <a:ext cx="1620253" cy="1324672"/>
            <a:chOff x="7121138" y="3940371"/>
            <a:chExt cx="1620253" cy="13246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08C8719-9DF6-1202-CBAC-1E551E20CC8F}"/>
                </a:ext>
              </a:extLst>
            </p:cNvPr>
            <p:cNvSpPr/>
            <p:nvPr/>
          </p:nvSpPr>
          <p:spPr>
            <a:xfrm rot="16200000">
              <a:off x="7268929" y="3792580"/>
              <a:ext cx="1324672" cy="1620253"/>
            </a:xfrm>
            <a:custGeom>
              <a:avLst/>
              <a:gdLst>
                <a:gd name="connsiteX0" fmla="*/ 1324672 w 1324672"/>
                <a:gd name="connsiteY0" fmla="*/ 1883868 h 1883868"/>
                <a:gd name="connsiteX1" fmla="*/ 1 w 1324672"/>
                <a:gd name="connsiteY1" fmla="*/ 1883868 h 1883868"/>
                <a:gd name="connsiteX2" fmla="*/ 235484 w 1324672"/>
                <a:gd name="connsiteY2" fmla="*/ 941936 h 1883868"/>
                <a:gd name="connsiteX3" fmla="*/ 0 w 1324672"/>
                <a:gd name="connsiteY3" fmla="*/ 0 h 1883868"/>
                <a:gd name="connsiteX4" fmla="*/ 1324671 w 1324672"/>
                <a:gd name="connsiteY4" fmla="*/ 0 h 1883868"/>
                <a:gd name="connsiteX5" fmla="*/ 1089188 w 1324672"/>
                <a:gd name="connsiteY5" fmla="*/ 941932 h 18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672" h="1883868">
                  <a:moveTo>
                    <a:pt x="1324672" y="1883868"/>
                  </a:moveTo>
                  <a:lnTo>
                    <a:pt x="1" y="1883868"/>
                  </a:lnTo>
                  <a:lnTo>
                    <a:pt x="235484" y="941936"/>
                  </a:lnTo>
                  <a:lnTo>
                    <a:pt x="0" y="0"/>
                  </a:lnTo>
                  <a:lnTo>
                    <a:pt x="1324671" y="0"/>
                  </a:lnTo>
                  <a:lnTo>
                    <a:pt x="1089188" y="94193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B9A4D30-B9A6-2334-FF7A-E9906FB324CC}"/>
                </a:ext>
              </a:extLst>
            </p:cNvPr>
            <p:cNvSpPr/>
            <p:nvPr/>
          </p:nvSpPr>
          <p:spPr>
            <a:xfrm>
              <a:off x="7220230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765B525-CE80-60D3-8EF3-479610E5A8A8}"/>
                </a:ext>
              </a:extLst>
            </p:cNvPr>
            <p:cNvSpPr/>
            <p:nvPr/>
          </p:nvSpPr>
          <p:spPr>
            <a:xfrm>
              <a:off x="753382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BA31958-C572-3ACD-7232-C1E76AFBD15D}"/>
                </a:ext>
              </a:extLst>
            </p:cNvPr>
            <p:cNvSpPr/>
            <p:nvPr/>
          </p:nvSpPr>
          <p:spPr>
            <a:xfrm>
              <a:off x="7847414" y="4349083"/>
              <a:ext cx="170597" cy="5072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58979F-9C9E-B1FD-254A-CEF315283D2A}"/>
                </a:ext>
              </a:extLst>
            </p:cNvPr>
            <p:cNvSpPr/>
            <p:nvPr/>
          </p:nvSpPr>
          <p:spPr>
            <a:xfrm>
              <a:off x="8472744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162AF1A-BD74-DC37-7237-9845B417C141}"/>
                </a:ext>
              </a:extLst>
            </p:cNvPr>
            <p:cNvSpPr/>
            <p:nvPr/>
          </p:nvSpPr>
          <p:spPr>
            <a:xfrm>
              <a:off x="817927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箭头: 右 44">
            <a:extLst>
              <a:ext uri="{FF2B5EF4-FFF2-40B4-BE49-F238E27FC236}">
                <a16:creationId xmlns:a16="http://schemas.microsoft.com/office/drawing/2014/main" id="{54C4C759-ABC0-3E24-8ABF-2132810DC4B4}"/>
              </a:ext>
            </a:extLst>
          </p:cNvPr>
          <p:cNvSpPr/>
          <p:nvPr/>
        </p:nvSpPr>
        <p:spPr>
          <a:xfrm rot="5400000">
            <a:off x="7877677" y="3880521"/>
            <a:ext cx="421073" cy="237859"/>
          </a:xfrm>
          <a:prstGeom prst="rightArrow">
            <a:avLst>
              <a:gd name="adj1" fmla="val 50000"/>
              <a:gd name="adj2" fmla="val 685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659E4C3-CFD0-DC1E-19D0-4222C7255794}"/>
              </a:ext>
            </a:extLst>
          </p:cNvPr>
          <p:cNvSpPr txBox="1"/>
          <p:nvPr/>
        </p:nvSpPr>
        <p:spPr>
          <a:xfrm>
            <a:off x="6969516" y="3471855"/>
            <a:ext cx="223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e.g. Text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形 48" descr="雪花 纯色填充">
            <a:extLst>
              <a:ext uri="{FF2B5EF4-FFF2-40B4-BE49-F238E27FC236}">
                <a16:creationId xmlns:a16="http://schemas.microsoft.com/office/drawing/2014/main" id="{EDE9CE60-CC23-4311-8D09-FC05E12A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3064" y="3959133"/>
            <a:ext cx="474960" cy="474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082969C-BDC7-343D-5AB1-E372048FDA0D}"/>
                  </a:ext>
                </a:extLst>
              </p:cNvPr>
              <p:cNvSpPr txBox="1"/>
              <p:nvPr/>
            </p:nvSpPr>
            <p:spPr>
              <a:xfrm>
                <a:off x="5985503" y="4378414"/>
                <a:ext cx="1148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082969C-BDC7-343D-5AB1-E372048F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503" y="4378414"/>
                <a:ext cx="1148648" cy="276999"/>
              </a:xfrm>
              <a:prstGeom prst="rect">
                <a:avLst/>
              </a:prstGeom>
              <a:blipFill>
                <a:blip r:embed="rId7"/>
                <a:stretch>
                  <a:fillRect l="-2128" t="-2174" r="-691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>
            <a:extLst>
              <a:ext uri="{FF2B5EF4-FFF2-40B4-BE49-F238E27FC236}">
                <a16:creationId xmlns:a16="http://schemas.microsoft.com/office/drawing/2014/main" id="{33E6A33B-67B6-B900-F2E6-A74FA9D45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503" y="3983453"/>
            <a:ext cx="1236326" cy="12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8" y="745328"/>
            <a:ext cx="11985625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Lion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atent Po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nt Diffusi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Models for 3D Shape Generation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1E951-D3F2-0FFD-850E-013FF3502C84}"/>
              </a:ext>
            </a:extLst>
          </p:cNvPr>
          <p:cNvSpPr txBox="1"/>
          <p:nvPr/>
        </p:nvSpPr>
        <p:spPr>
          <a:xfrm>
            <a:off x="1697038" y="2072794"/>
            <a:ext cx="8797923" cy="101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Xiaohui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Zeng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123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Arash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Vahdat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Francis Williams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lang="fr-FR" altLang="zh-CN" sz="1600" baseline="30000" dirty="0">
              <a:solidFill>
                <a:prstClr val="black"/>
              </a:solidFill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Zan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Gojcic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Or Litany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Sanja Fidler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123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Karsten Kreis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NVIDIA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  	    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University of Toronto	</a:t>
            </a:r>
            <a:r>
              <a:rPr lang="fr-FR" altLang="zh-CN" sz="1600" baseline="30000" dirty="0">
                <a:solidFill>
                  <a:srgbClr val="4A4A4A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Vector Institute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Microsoft Sans Serif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8B5D80-A573-4F5E-CE21-7889D85B8E82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NIPS22:   Vahdat,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Arash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"Lion: Latent point diffusion models for 3d shape generation." Advances in Neural Information Processing Systems 35 (2022): 10021-10039.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263B0F-3A09-3094-691E-53575FBA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49007" y="4134804"/>
            <a:ext cx="794512" cy="934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61494B-FAE5-6CF0-D4A4-FF719BF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74" y="4352871"/>
            <a:ext cx="951493" cy="431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AD2B75-826C-F4BF-1545-8649481DF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120" y="3904029"/>
            <a:ext cx="1110185" cy="1276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BEF5A4-6A3F-C187-442E-4A6D7BA6B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016" y="4068903"/>
            <a:ext cx="1141586" cy="10170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4449CB-A957-199F-05A1-12A798D14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96" y="4100662"/>
            <a:ext cx="2077742" cy="10018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880242A-CDAF-A27F-FB44-E567D9FD76DC}"/>
              </a:ext>
            </a:extLst>
          </p:cNvPr>
          <p:cNvSpPr txBox="1"/>
          <p:nvPr/>
        </p:nvSpPr>
        <p:spPr>
          <a:xfrm>
            <a:off x="4938354" y="4014317"/>
            <a:ext cx="1415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205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7FAF4D74-04DB-7F04-76B0-D979FC6A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0107" y="1036004"/>
            <a:ext cx="794512" cy="934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32E2CA-45FB-2D21-E91F-5D537868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632" y="2422234"/>
            <a:ext cx="6093181" cy="21134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508DE4-82D5-35BA-D06C-140CD60E5DFD}"/>
              </a:ext>
            </a:extLst>
          </p:cNvPr>
          <p:cNvSpPr txBox="1"/>
          <p:nvPr/>
        </p:nvSpPr>
        <p:spPr>
          <a:xfrm>
            <a:off x="6271372" y="2229291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Latent Points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7751BE-A31E-0905-3C82-C13E13D314E3}"/>
              </a:ext>
            </a:extLst>
          </p:cNvPr>
          <p:cNvSpPr txBox="1"/>
          <p:nvPr/>
        </p:nvSpPr>
        <p:spPr>
          <a:xfrm>
            <a:off x="9243977" y="2229291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Shape Latent</a:t>
            </a:r>
            <a:endParaRPr lang="zh-CN" altLang="en-US" sz="12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8176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F13354-6630-ECCF-BBEB-775C4FFD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87" y="1887700"/>
            <a:ext cx="5312395" cy="32740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2E4A4F-436C-0516-2D60-0C9FBD17C337}"/>
              </a:ext>
            </a:extLst>
          </p:cNvPr>
          <p:cNvSpPr txBox="1"/>
          <p:nvPr/>
        </p:nvSpPr>
        <p:spPr>
          <a:xfrm>
            <a:off x="438149" y="5210553"/>
            <a:ext cx="3589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PVCNN: Point Voxel CNNs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Point Cloud 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SAP: Shape As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Input: Point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Output: Mesh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44B3B0-DEF1-4CB5-E0FD-A08ED347B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312" y="4913143"/>
            <a:ext cx="5719291" cy="1619818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0D7AAF5-EFFD-4755-E720-E3773090C443}"/>
              </a:ext>
            </a:extLst>
          </p:cNvPr>
          <p:cNvSpPr/>
          <p:nvPr/>
        </p:nvSpPr>
        <p:spPr>
          <a:xfrm>
            <a:off x="2749639" y="1794467"/>
            <a:ext cx="2962942" cy="2275257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2BA075-A9C6-A0CD-E696-82DE826FC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088" y="1209462"/>
            <a:ext cx="951493" cy="4318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1C511C-796F-B1BD-B64B-8B7B30A19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0" y="805229"/>
            <a:ext cx="1110185" cy="127644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68BE95-E958-CD31-7845-9578C6A5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116" y="970103"/>
            <a:ext cx="1141586" cy="101704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8040986-6340-68ED-0C8B-7A12FD4E2D04}"/>
              </a:ext>
            </a:extLst>
          </p:cNvPr>
          <p:cNvSpPr txBox="1"/>
          <p:nvPr/>
        </p:nvSpPr>
        <p:spPr>
          <a:xfrm>
            <a:off x="7376351" y="835568"/>
            <a:ext cx="1415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81670D5-C3D3-646E-9642-D2E77DBD6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6696" y="1001862"/>
            <a:ext cx="2077742" cy="10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6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25" y="431799"/>
            <a:ext cx="11055350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 err="1">
                <a:solidFill>
                  <a:schemeClr val="accent2">
                    <a:lumMod val="75000"/>
                  </a:schemeClr>
                </a:solidFill>
              </a:rPr>
              <a:t>BrepGen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B-rep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Generative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Diffusion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Model with Structured Latent Geometry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1E951-D3F2-0FFD-850E-013FF3502C84}"/>
              </a:ext>
            </a:extLst>
          </p:cNvPr>
          <p:cNvSpPr txBox="1"/>
          <p:nvPr/>
        </p:nvSpPr>
        <p:spPr>
          <a:xfrm>
            <a:off x="3048000" y="1725447"/>
            <a:ext cx="6096000" cy="101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Xiang Xu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1,2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Joseph G. Lambourne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Pradeep Kumar Jayaraman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Zhengqing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Wang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Karl D.D. Willis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Yasutaka Furukawa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Simon Fraser University      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Autodesk Research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Microsoft Sans Serif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F5A816-1178-EBF6-FDCB-242934BE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5" y="2783508"/>
            <a:ext cx="8599810" cy="3580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1F675A-BDBF-8F6A-94D9-38E8DBCA26BB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SIGGRAPH2024:  Xu, Xiang,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BrepGen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A B-rep Generative Diffusion Model with Structured Latent Geometry."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preprint arXiv:2401.15563 (2024).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5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128DA6E-DD17-E6CC-E1C0-97D746629B52}"/>
              </a:ext>
            </a:extLst>
          </p:cNvPr>
          <p:cNvSpPr/>
          <p:nvPr/>
        </p:nvSpPr>
        <p:spPr>
          <a:xfrm>
            <a:off x="673100" y="5247662"/>
            <a:ext cx="2647950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Structured Latent Geometry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19EA8-E6BB-FA22-5453-7629C311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" y="857250"/>
            <a:ext cx="11256593" cy="434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38BFF1-113F-D916-1E27-F317C23B45A8}"/>
                  </a:ext>
                </a:extLst>
              </p:cNvPr>
              <p:cNvSpPr txBox="1"/>
              <p:nvPr/>
            </p:nvSpPr>
            <p:spPr>
              <a:xfrm>
                <a:off x="673100" y="6213635"/>
                <a:ext cx="2832100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38BFF1-113F-D916-1E27-F317C23B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6213635"/>
                <a:ext cx="2832100" cy="36247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8541FA-BECF-2A38-2F91-2DB2E1FB4188}"/>
                  </a:ext>
                </a:extLst>
              </p:cNvPr>
              <p:cNvSpPr txBox="1"/>
              <p:nvPr/>
            </p:nvSpPr>
            <p:spPr>
              <a:xfrm>
                <a:off x="596900" y="5279342"/>
                <a:ext cx="2832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8541FA-BECF-2A38-2F91-2DB2E1FB4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279342"/>
                <a:ext cx="28321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B0200511-A654-DE06-F7CF-B4835C8AE1F8}"/>
              </a:ext>
            </a:extLst>
          </p:cNvPr>
          <p:cNvSpPr/>
          <p:nvPr/>
        </p:nvSpPr>
        <p:spPr>
          <a:xfrm>
            <a:off x="1864236" y="5817594"/>
            <a:ext cx="780709" cy="2563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A92957A-CE06-0FFE-71EC-87ACEA01F364}"/>
              </a:ext>
            </a:extLst>
          </p:cNvPr>
          <p:cNvCxnSpPr/>
          <p:nvPr/>
        </p:nvCxnSpPr>
        <p:spPr>
          <a:xfrm>
            <a:off x="2254591" y="5579636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EF8893E-A41E-78B3-8093-EB0463AFF868}"/>
              </a:ext>
            </a:extLst>
          </p:cNvPr>
          <p:cNvCxnSpPr/>
          <p:nvPr/>
        </p:nvCxnSpPr>
        <p:spPr>
          <a:xfrm>
            <a:off x="2261281" y="6072603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3CAD33D-FD82-46A2-1155-916440949669}"/>
              </a:ext>
            </a:extLst>
          </p:cNvPr>
          <p:cNvSpPr txBox="1"/>
          <p:nvPr/>
        </p:nvSpPr>
        <p:spPr>
          <a:xfrm>
            <a:off x="686389" y="5735121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Surface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939F363-23B2-5926-44A7-59E3671E8CD2}"/>
              </a:ext>
            </a:extLst>
          </p:cNvPr>
          <p:cNvSpPr/>
          <p:nvPr/>
        </p:nvSpPr>
        <p:spPr>
          <a:xfrm>
            <a:off x="3557985" y="5247662"/>
            <a:ext cx="2647950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7D588-F510-52CD-017C-0F943E16971D}"/>
                  </a:ext>
                </a:extLst>
              </p:cNvPr>
              <p:cNvSpPr txBox="1"/>
              <p:nvPr/>
            </p:nvSpPr>
            <p:spPr>
              <a:xfrm>
                <a:off x="3488135" y="6213635"/>
                <a:ext cx="2832100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7D588-F510-52CD-017C-0F943E16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35" y="6213635"/>
                <a:ext cx="2832100" cy="36247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0606D9-9750-D1B8-F19F-04BC5C002AD1}"/>
                  </a:ext>
                </a:extLst>
              </p:cNvPr>
              <p:cNvSpPr txBox="1"/>
              <p:nvPr/>
            </p:nvSpPr>
            <p:spPr>
              <a:xfrm>
                <a:off x="3481785" y="5279342"/>
                <a:ext cx="2832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0606D9-9750-D1B8-F19F-04BC5C00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85" y="5279342"/>
                <a:ext cx="28321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7A561C7-0DEE-6932-866E-C6FC33B60D5E}"/>
              </a:ext>
            </a:extLst>
          </p:cNvPr>
          <p:cNvSpPr/>
          <p:nvPr/>
        </p:nvSpPr>
        <p:spPr>
          <a:xfrm>
            <a:off x="4749121" y="5817594"/>
            <a:ext cx="780709" cy="2563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85F40D1-DC19-A112-4532-18DA147CE88D}"/>
              </a:ext>
            </a:extLst>
          </p:cNvPr>
          <p:cNvCxnSpPr/>
          <p:nvPr/>
        </p:nvCxnSpPr>
        <p:spPr>
          <a:xfrm>
            <a:off x="5139476" y="5579636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4B6CF5-B678-9DFC-01F0-98ED470A02B1}"/>
              </a:ext>
            </a:extLst>
          </p:cNvPr>
          <p:cNvCxnSpPr/>
          <p:nvPr/>
        </p:nvCxnSpPr>
        <p:spPr>
          <a:xfrm>
            <a:off x="5146166" y="6072603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3BFF084-0CF5-E088-9C35-050606587BBA}"/>
              </a:ext>
            </a:extLst>
          </p:cNvPr>
          <p:cNvSpPr txBox="1"/>
          <p:nvPr/>
        </p:nvSpPr>
        <p:spPr>
          <a:xfrm>
            <a:off x="3571274" y="5735121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Edge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A639DA-C15D-2A72-6E7A-2961345BE9DE}"/>
              </a:ext>
            </a:extLst>
          </p:cNvPr>
          <p:cNvSpPr/>
          <p:nvPr/>
        </p:nvSpPr>
        <p:spPr>
          <a:xfrm>
            <a:off x="6436520" y="5247661"/>
            <a:ext cx="2177425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F41487-439C-7EB6-A097-F060783124E9}"/>
                  </a:ext>
                </a:extLst>
              </p:cNvPr>
              <p:cNvSpPr txBox="1"/>
              <p:nvPr/>
            </p:nvSpPr>
            <p:spPr>
              <a:xfrm>
                <a:off x="7035218" y="5787426"/>
                <a:ext cx="17023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F41487-439C-7EB6-A097-F06078312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8" y="5787426"/>
                <a:ext cx="1702382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C481C2D-C510-28D8-F016-D6BC39B0B620}"/>
              </a:ext>
            </a:extLst>
          </p:cNvPr>
          <p:cNvSpPr txBox="1"/>
          <p:nvPr/>
        </p:nvSpPr>
        <p:spPr>
          <a:xfrm>
            <a:off x="6449809" y="5758020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Vertex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DA4DE4-3FF9-5DFD-16C9-1EC0F7F79AE8}"/>
              </a:ext>
            </a:extLst>
          </p:cNvPr>
          <p:cNvSpPr/>
          <p:nvPr/>
        </p:nvSpPr>
        <p:spPr>
          <a:xfrm>
            <a:off x="8871843" y="5247661"/>
            <a:ext cx="2721841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3FD843-196B-7E71-CA4F-E576B69BB928}"/>
              </a:ext>
            </a:extLst>
          </p:cNvPr>
          <p:cNvSpPr txBox="1"/>
          <p:nvPr/>
        </p:nvSpPr>
        <p:spPr>
          <a:xfrm>
            <a:off x="8885133" y="5758020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E+V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03447A-C89E-0C1F-B723-6735A32E8957}"/>
                  </a:ext>
                </a:extLst>
              </p:cNvPr>
              <p:cNvSpPr txBox="1"/>
              <p:nvPr/>
            </p:nvSpPr>
            <p:spPr>
              <a:xfrm>
                <a:off x="9184404" y="5768936"/>
                <a:ext cx="2670579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n w="0"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 smtClean="0">
                          <a:ln w="0"/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n w="0"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×3+6</m:t>
                          </m:r>
                        </m:sup>
                      </m:sSup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03447A-C89E-0C1F-B723-6735A32E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4" y="5768936"/>
                <a:ext cx="2670579" cy="36247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B71646D-58C5-2379-1CF6-9EFECE4F06CB}"/>
                  </a:ext>
                </a:extLst>
              </p:cNvPr>
              <p:cNvSpPr txBox="1"/>
              <p:nvPr/>
            </p:nvSpPr>
            <p:spPr>
              <a:xfrm>
                <a:off x="413431" y="1961634"/>
                <a:ext cx="1847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B71646D-58C5-2379-1CF6-9EFECE4F0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1" y="1961634"/>
                <a:ext cx="18478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BEE9BD-6B87-281B-8327-3A0885B58FB4}"/>
                  </a:ext>
                </a:extLst>
              </p:cNvPr>
              <p:cNvSpPr txBox="1"/>
              <p:nvPr/>
            </p:nvSpPr>
            <p:spPr>
              <a:xfrm>
                <a:off x="2055557" y="5498274"/>
                <a:ext cx="1847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BEE9BD-6B87-281B-8327-3A0885B5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57" y="5498274"/>
                <a:ext cx="18478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6645F192-97E3-2797-8DE1-39048CF4AB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22601" y="1375569"/>
            <a:ext cx="447723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4FA93D-0F69-C545-3A6D-A1795D12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43" y="840548"/>
            <a:ext cx="7680711" cy="5007802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3E38EACE-A82B-A161-2F39-668CF98B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335" y="6022214"/>
            <a:ext cx="55711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“B-reps with more than 30 faces or 20 edges per face, and made from multiple bodies are removed.” (Xu 等, 2024, p. 6)</a:t>
            </a:r>
          </a:p>
        </p:txBody>
      </p:sp>
    </p:spTree>
    <p:extLst>
      <p:ext uri="{BB962C8B-B14F-4D97-AF65-F5344CB8AC3E}">
        <p14:creationId xmlns:p14="http://schemas.microsoft.com/office/powerpoint/2010/main" val="171928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98B0-8B03-2F9E-87B6-1F5F2136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4" y="800589"/>
            <a:ext cx="11309350" cy="4842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/>
              <p:nvPr/>
            </p:nvSpPr>
            <p:spPr>
              <a:xfrm>
                <a:off x="467703" y="5667863"/>
                <a:ext cx="11245850" cy="7837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Train</m:t>
                    </m:r>
                    <m: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two</m:t>
                    </m:r>
                    <m: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VAEs</m:t>
                    </m:r>
                    <m: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 sz="1600" b="0" i="1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i="1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Train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four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denoiser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zv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3" y="5667863"/>
                <a:ext cx="11245850" cy="783738"/>
              </a:xfrm>
              <a:prstGeom prst="rect">
                <a:avLst/>
              </a:prstGeom>
              <a:blipFill>
                <a:blip r:embed="rId4"/>
                <a:stretch>
                  <a:fillRect l="-217" b="-1563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8" y="745328"/>
            <a:ext cx="11985625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 err="1">
                <a:solidFill>
                  <a:schemeClr val="accent2">
                    <a:lumMod val="75000"/>
                  </a:schemeClr>
                </a:solidFill>
              </a:rPr>
              <a:t>GaussianCube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 Structured and Explicit Radiance Representation for 3D Generative Modeling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1E951-D3F2-0FFD-850E-013FF3502C84}"/>
              </a:ext>
            </a:extLst>
          </p:cNvPr>
          <p:cNvSpPr txBox="1"/>
          <p:nvPr/>
        </p:nvSpPr>
        <p:spPr>
          <a:xfrm>
            <a:off x="1697038" y="2072794"/>
            <a:ext cx="8797923" cy="101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Bowen Zhang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Yiji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Cheng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Jiaolong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Chunyu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Wang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Feng Zhao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Yansong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Tang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Dong Chen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Baining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Guo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University of Science and Technology of China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      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Tsinghua University	</a:t>
            </a:r>
            <a:r>
              <a:rPr lang="fr-FR" altLang="zh-CN" sz="1600" baseline="30000" dirty="0">
                <a:solidFill>
                  <a:srgbClr val="4A4A4A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Microsoft Research Asia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Microsoft Sans Serif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176181-9954-6895-6F92-348D6C53D8A5}"/>
              </a:ext>
            </a:extLst>
          </p:cNvPr>
          <p:cNvGrpSpPr/>
          <p:nvPr/>
        </p:nvGrpSpPr>
        <p:grpSpPr>
          <a:xfrm>
            <a:off x="1130300" y="3295650"/>
            <a:ext cx="9931400" cy="2482850"/>
            <a:chOff x="1587500" y="3429000"/>
            <a:chExt cx="9931400" cy="24828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14F5C8-9E47-4878-7633-E56019E9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500" y="3429000"/>
              <a:ext cx="2482850" cy="24828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31FCE2A-5ED2-56D1-6950-ACF76091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0350" y="3429000"/>
              <a:ext cx="2482850" cy="24828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64FA3B5-6537-3DEA-2E3B-A2E2B4F9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00" y="3429000"/>
              <a:ext cx="2482850" cy="248285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ED75CD4-9A95-3610-9404-EAF675CE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6050" y="3429000"/>
              <a:ext cx="2482850" cy="248285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234E6E2-6053-C8C0-6D2D-5F65C95846A6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Zhang, Bowen,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GaussianCube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Structuring Gaussian Splatting using Optimal Transport for 3D Generative Modeling."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preprint arXiv:2403.19655 (2024).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3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C2B46-25C0-D121-8613-27F094DB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89" y="1468192"/>
            <a:ext cx="9142020" cy="40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7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云形 7">
            <a:extLst>
              <a:ext uri="{FF2B5EF4-FFF2-40B4-BE49-F238E27FC236}">
                <a16:creationId xmlns:a16="http://schemas.microsoft.com/office/drawing/2014/main" id="{EE6A1B3E-EFC5-C72E-325A-D509193E6E3F}"/>
              </a:ext>
            </a:extLst>
          </p:cNvPr>
          <p:cNvSpPr/>
          <p:nvPr/>
        </p:nvSpPr>
        <p:spPr>
          <a:xfrm>
            <a:off x="5165225" y="2543462"/>
            <a:ext cx="1790700" cy="2698750"/>
          </a:xfrm>
          <a:prstGeom prst="cloud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90"/>
            <a:ext cx="11446669" cy="59102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Space</a:t>
            </a:r>
            <a:endParaRPr lang="zh-CN" alt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2E191D-68C9-779D-A29F-195AE393896A}"/>
              </a:ext>
            </a:extLst>
          </p:cNvPr>
          <p:cNvGrpSpPr/>
          <p:nvPr/>
        </p:nvGrpSpPr>
        <p:grpSpPr>
          <a:xfrm>
            <a:off x="2499864" y="2022422"/>
            <a:ext cx="7275304" cy="3636205"/>
            <a:chOff x="2499864" y="3140022"/>
            <a:chExt cx="7275304" cy="3636205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5A1ECB-4D12-D2F7-A80F-2E9A56AFC53E}"/>
                </a:ext>
              </a:extLst>
            </p:cNvPr>
            <p:cNvGrpSpPr/>
            <p:nvPr/>
          </p:nvGrpSpPr>
          <p:grpSpPr>
            <a:xfrm>
              <a:off x="2499864" y="3140022"/>
              <a:ext cx="7275304" cy="3241796"/>
              <a:chOff x="2499864" y="2935306"/>
              <a:chExt cx="7275304" cy="324179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027" y="4940774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1027" y="3463589"/>
                <a:ext cx="1236328" cy="123632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095AA875-5298-126B-21D9-388396D8ABDC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213" y="2935306"/>
                    <a:ext cx="2171955" cy="4136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𝑑𝑜𝑔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𝑑𝑜𝑔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095AA875-5298-126B-21D9-388396D8A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213" y="2935306"/>
                    <a:ext cx="2171955" cy="4136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3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rot="10800000">
                <a:off x="6096001" y="4081753"/>
                <a:ext cx="1975027" cy="12700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曲线 19">
                <a:extLst>
                  <a:ext uri="{FF2B5EF4-FFF2-40B4-BE49-F238E27FC236}">
                    <a16:creationId xmlns:a16="http://schemas.microsoft.com/office/drawing/2014/main" id="{492B5108-15CB-3354-D0BC-15946224F56D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rot="10800000">
                <a:off x="6096001" y="4081754"/>
                <a:ext cx="1975027" cy="1477185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5977473" y="3984014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4645" y="346358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4645" y="4938922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5977122" y="5444543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4120971" y="5557085"/>
                <a:ext cx="1856151" cy="12700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连接符: 曲线 32">
                <a:extLst>
                  <a:ext uri="{FF2B5EF4-FFF2-40B4-BE49-F238E27FC236}">
                    <a16:creationId xmlns:a16="http://schemas.microsoft.com/office/drawing/2014/main" id="{73DF7F5F-12BD-3273-9DBB-1DCF885D7E56}"/>
                  </a:ext>
                </a:extLst>
              </p:cNvPr>
              <p:cNvCxnSpPr>
                <a:stCxn id="26" idx="3"/>
                <a:endCxn id="29" idx="2"/>
              </p:cNvCxnSpPr>
              <p:nvPr/>
            </p:nvCxnSpPr>
            <p:spPr>
              <a:xfrm>
                <a:off x="4120973" y="4081753"/>
                <a:ext cx="1856149" cy="1475332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2499864" y="2955695"/>
                    <a:ext cx="2005887" cy="3728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9864" y="2955695"/>
                    <a:ext cx="2005887" cy="37285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5297240" y="2986851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28A36E5-EB4E-2667-EF30-E1D73529E2D2}"/>
                    </a:ext>
                  </a:extLst>
                </p:cNvPr>
                <p:cNvSpPr txBox="1"/>
                <p:nvPr/>
              </p:nvSpPr>
              <p:spPr>
                <a:xfrm>
                  <a:off x="5436640" y="6406895"/>
                  <a:ext cx="13060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28A36E5-EB4E-2667-EF30-E1D73529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640" y="6406895"/>
                  <a:ext cx="130604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16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Densification-constrained fitting 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7BB2C-8AFF-531E-4204-03CE8F6A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59" y="2056942"/>
            <a:ext cx="3769601" cy="28354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1EF08C-F0E1-99B5-8E3E-8B113E90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4" y="2581247"/>
            <a:ext cx="6081248" cy="130495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ED50739-1556-1CE4-6FC9-B106FE9A5800}"/>
              </a:ext>
            </a:extLst>
          </p:cNvPr>
          <p:cNvSpPr/>
          <p:nvPr/>
        </p:nvSpPr>
        <p:spPr>
          <a:xfrm>
            <a:off x="3482389" y="3319354"/>
            <a:ext cx="1049629" cy="552718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70D81CB8-FF76-DBBC-90E4-10D5FEEAEE8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242156" y="2637120"/>
            <a:ext cx="752235" cy="3222138"/>
          </a:xfrm>
          <a:prstGeom prst="curved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9B78205-5359-A0F3-B1A1-001539129358}"/>
              </a:ext>
            </a:extLst>
          </p:cNvPr>
          <p:cNvSpPr txBox="1"/>
          <p:nvPr/>
        </p:nvSpPr>
        <p:spPr>
          <a:xfrm>
            <a:off x="4494464" y="4240847"/>
            <a:ext cx="159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E900049-315A-EE51-9BF7-AB90C4FD4968}"/>
              </a:ext>
            </a:extLst>
          </p:cNvPr>
          <p:cNvSpPr/>
          <p:nvPr/>
        </p:nvSpPr>
        <p:spPr>
          <a:xfrm>
            <a:off x="7229340" y="2056941"/>
            <a:ext cx="3363533" cy="2835444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92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Gaussian </a:t>
            </a:r>
            <a:r>
              <a:rPr lang="en-US" altLang="zh-CN" b="1" dirty="0" err="1"/>
              <a:t>structurealizaion</a:t>
            </a:r>
            <a:r>
              <a:rPr lang="en-US" altLang="zh-CN" b="1" dirty="0"/>
              <a:t> via Optimal Transport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F9856-6641-5943-E436-8AD4F7B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42" y="1185668"/>
            <a:ext cx="4187213" cy="22753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E2393D-C17E-B8D9-B2A5-820C6090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2" y="1354946"/>
            <a:ext cx="2381315" cy="1674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90A384-ECB7-7B62-CE16-CF2BB5065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34" y="1794734"/>
            <a:ext cx="4427794" cy="87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206421-DAFD-B845-4655-95F7E3499084}"/>
                  </a:ext>
                </a:extLst>
              </p:cNvPr>
              <p:cNvSpPr txBox="1"/>
              <p:nvPr/>
            </p:nvSpPr>
            <p:spPr>
              <a:xfrm>
                <a:off x="619462" y="3686628"/>
                <a:ext cx="7120890" cy="1933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Gaussians’ spatial positions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Voxel grid centers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After transport: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Note: replace the original Gaussian positions with offsets.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206421-DAFD-B845-4655-95F7E349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2" y="3686628"/>
                <a:ext cx="7120890" cy="1933927"/>
              </a:xfrm>
              <a:prstGeom prst="rect">
                <a:avLst/>
              </a:prstGeom>
              <a:blipFill>
                <a:blip r:embed="rId6"/>
                <a:stretch>
                  <a:fillRect l="-599" t="-1893" b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5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C2B46-25C0-D121-8613-27F094DB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89" y="1468192"/>
            <a:ext cx="9142020" cy="40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43DAA0E-6EC5-E898-42F4-48ED902F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56" y="1651229"/>
            <a:ext cx="4070797" cy="4070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D6B37AF-27BA-5D4A-A202-B9CF429CF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772" y="1907185"/>
            <a:ext cx="3414025" cy="34140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Result &amp; Issues: About Offset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B5777D-3F8E-DBA2-7E87-EC14EA300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03" y="1164212"/>
            <a:ext cx="4876800" cy="48768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E607D94-9B19-B9D7-F75A-F4AA0F40B41B}"/>
              </a:ext>
            </a:extLst>
          </p:cNvPr>
          <p:cNvSpPr/>
          <p:nvPr/>
        </p:nvSpPr>
        <p:spPr>
          <a:xfrm>
            <a:off x="1287887" y="4056846"/>
            <a:ext cx="3973133" cy="528034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55C64AB-DC68-492D-AACE-6C49ACEF2BBE}"/>
              </a:ext>
            </a:extLst>
          </p:cNvPr>
          <p:cNvSpPr/>
          <p:nvPr/>
        </p:nvSpPr>
        <p:spPr>
          <a:xfrm>
            <a:off x="6094811" y="2122523"/>
            <a:ext cx="1628951" cy="1491675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A644792-4B82-D1D2-AD7F-FF3807993A32}"/>
              </a:ext>
            </a:extLst>
          </p:cNvPr>
          <p:cNvSpPr/>
          <p:nvPr/>
        </p:nvSpPr>
        <p:spPr>
          <a:xfrm>
            <a:off x="8314178" y="2057591"/>
            <a:ext cx="1628951" cy="1491675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00F14C-4B9B-0192-3C25-D65EB97B5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6649" y="3874455"/>
            <a:ext cx="248285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Result &amp; Issues: About Dataset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00F14C-4B9B-0192-3C25-D65EB97B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49" y="3874455"/>
            <a:ext cx="2482850" cy="24828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EA17DD-2C08-D5A7-49BA-7E8A840207A2}"/>
              </a:ext>
            </a:extLst>
          </p:cNvPr>
          <p:cNvGrpSpPr/>
          <p:nvPr/>
        </p:nvGrpSpPr>
        <p:grpSpPr>
          <a:xfrm>
            <a:off x="1194695" y="2297537"/>
            <a:ext cx="9931400" cy="2482850"/>
            <a:chOff x="1587500" y="3429000"/>
            <a:chExt cx="9931400" cy="24828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20E8C1-09E6-4958-523B-FFE36898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7500" y="3429000"/>
              <a:ext cx="2482850" cy="24828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19870A-35AD-64A8-A3A0-003A6FF4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0350" y="3429000"/>
              <a:ext cx="2482850" cy="24828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FBD5312-00D4-5F26-1FD9-12454877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00" y="3429000"/>
              <a:ext cx="2482850" cy="24828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7BAEEDB-0927-0C71-5861-4E2AF1CE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6050" y="3429000"/>
              <a:ext cx="2482850" cy="248285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8DAABFB-5BCF-7A6E-A6CE-BB722C2E267F}"/>
              </a:ext>
            </a:extLst>
          </p:cNvPr>
          <p:cNvSpPr txBox="1"/>
          <p:nvPr/>
        </p:nvSpPr>
        <p:spPr>
          <a:xfrm>
            <a:off x="2719571" y="4720107"/>
            <a:ext cx="35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ShapeNet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762FEE-D9DF-3211-F0A0-3D6422E7CB2D}"/>
              </a:ext>
            </a:extLst>
          </p:cNvPr>
          <p:cNvSpPr txBox="1"/>
          <p:nvPr/>
        </p:nvSpPr>
        <p:spPr>
          <a:xfrm>
            <a:off x="8114898" y="4720107"/>
            <a:ext cx="35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OmniObject3D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42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5328"/>
            <a:ext cx="12192000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 err="1">
                <a:solidFill>
                  <a:schemeClr val="accent2">
                    <a:lumMod val="75000"/>
                  </a:schemeClr>
                </a:solidFill>
              </a:rPr>
              <a:t>RichDreamer</a:t>
            </a:r>
            <a:br>
              <a:rPr lang="en-US" altLang="zh-CN" sz="2800" b="1" dirty="0"/>
            </a:br>
            <a:r>
              <a:rPr lang="en-US" altLang="zh-CN" sz="2700" b="1" dirty="0">
                <a:solidFill>
                  <a:schemeClr val="bg1">
                    <a:lumMod val="65000"/>
                  </a:schemeClr>
                </a:solidFill>
              </a:rPr>
              <a:t>A Generalizable Normal-Depth Diffusion Model for Detail Richness in Text-to-3D</a:t>
            </a:r>
            <a:endParaRPr lang="zh-CN" altLang="en-US" sz="27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1E951-D3F2-0FFD-850E-013FF3502C84}"/>
              </a:ext>
            </a:extLst>
          </p:cNvPr>
          <p:cNvSpPr txBox="1"/>
          <p:nvPr/>
        </p:nvSpPr>
        <p:spPr>
          <a:xfrm>
            <a:off x="1697038" y="2072794"/>
            <a:ext cx="8797923" cy="136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Lingteng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Qiu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13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* 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Guanying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Chen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,1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Xiaodong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Gu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Qi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Zuo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Mutian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Xu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Yushuang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Wu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213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Weihao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Yuan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Zilong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Dong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Liefeng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Bo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Xiaoguang Han</a:t>
            </a:r>
            <a:r>
              <a:rPr lang="fr-FR" altLang="zh-CN" sz="1600" baseline="30000" dirty="0">
                <a:solidFill>
                  <a:prstClr val="black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12 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SSE, CUHKSZ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      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FNii, CUHKSZ     </a:t>
            </a:r>
            <a:r>
              <a:rPr lang="fr-FR" altLang="zh-CN" sz="1600" baseline="30000" dirty="0">
                <a:solidFill>
                  <a:srgbClr val="4A4A4A"/>
                </a:solidFill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Alibaba Group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Microsoft Sans Serif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796F09-DB8A-8BC2-9E44-0A90A280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99" y="3436244"/>
            <a:ext cx="9169400" cy="28981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50DB79-C48D-19DF-FBB2-87FD79DEF9C9}"/>
              </a:ext>
            </a:extLst>
          </p:cNvPr>
          <p:cNvSpPr txBox="1"/>
          <p:nvPr/>
        </p:nvSpPr>
        <p:spPr>
          <a:xfrm>
            <a:off x="114300" y="6396335"/>
            <a:ext cx="1139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Qiu,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Lingteng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Richdreamer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A generalizable normal-depth diffusion model for detail richness in text-to-3d." Proceedings of the IEEE/CVF Conference on Computer Vision and Pattern Recognition. 2024.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3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Introduction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348325" y="2987400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78B131-0070-06C9-0DDA-9B6183A8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95" y="1404895"/>
            <a:ext cx="9961808" cy="4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6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Result &amp; Issues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9A4E7-EE5E-A62A-F9FD-FBD97D59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7" y="1465460"/>
            <a:ext cx="3645871" cy="3245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9EB5B7-8C12-DCE7-CBFB-063A52D36B01}"/>
              </a:ext>
            </a:extLst>
          </p:cNvPr>
          <p:cNvSpPr txBox="1"/>
          <p:nvPr/>
        </p:nvSpPr>
        <p:spPr>
          <a:xfrm>
            <a:off x="557280" y="4723979"/>
            <a:ext cx="36971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A breathtaking city floating in the sky, with cascading waterfalls, hovering gardens, and buildings connected by bridges of light, 8K, blender 3d.l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1C84FE-AD9C-99BA-6E58-667B6C1C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513" y="1465460"/>
            <a:ext cx="3436153" cy="32454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1E119C-E034-9F98-1CF1-F73F2663A195}"/>
              </a:ext>
            </a:extLst>
          </p:cNvPr>
          <p:cNvSpPr txBox="1"/>
          <p:nvPr/>
        </p:nvSpPr>
        <p:spPr>
          <a:xfrm>
            <a:off x="4417513" y="4723979"/>
            <a:ext cx="318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a dog pinned down by a huge laptop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0ADA03-B93D-F21C-9B22-110D4FF0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604" y="1465460"/>
            <a:ext cx="2405348" cy="32454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C6D794-F985-870E-1CD1-3327B3CF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600" y="4353783"/>
            <a:ext cx="1797734" cy="12921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E00C3F4-052B-EA2F-5203-26C89CA49697}"/>
              </a:ext>
            </a:extLst>
          </p:cNvPr>
          <p:cNvSpPr txBox="1"/>
          <p:nvPr/>
        </p:nvSpPr>
        <p:spPr>
          <a:xfrm>
            <a:off x="7853666" y="4691797"/>
            <a:ext cx="2664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Majestic Peacock Throne, golden opulence, feathers adorned with jewels, royal symbolism, 3D asset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4C6B125-847B-9127-E49E-1E9DA9AFF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752" y="5101176"/>
            <a:ext cx="2078914" cy="11549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7D55672-8FEB-BEC4-84DC-205A20B5B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866" y="5455096"/>
            <a:ext cx="1271571" cy="13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2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云形 7">
            <a:extLst>
              <a:ext uri="{FF2B5EF4-FFF2-40B4-BE49-F238E27FC236}">
                <a16:creationId xmlns:a16="http://schemas.microsoft.com/office/drawing/2014/main" id="{EE6A1B3E-EFC5-C72E-325A-D509193E6E3F}"/>
              </a:ext>
            </a:extLst>
          </p:cNvPr>
          <p:cNvSpPr/>
          <p:nvPr/>
        </p:nvSpPr>
        <p:spPr>
          <a:xfrm>
            <a:off x="3723775" y="2429162"/>
            <a:ext cx="1790700" cy="2698750"/>
          </a:xfrm>
          <a:prstGeom prst="cloud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90"/>
            <a:ext cx="11446669" cy="59102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Space and Noise Space</a:t>
            </a:r>
            <a:endParaRPr lang="zh-CN" alt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2E191D-68C9-779D-A29F-195AE393896A}"/>
              </a:ext>
            </a:extLst>
          </p:cNvPr>
          <p:cNvGrpSpPr/>
          <p:nvPr/>
        </p:nvGrpSpPr>
        <p:grpSpPr>
          <a:xfrm>
            <a:off x="1443195" y="1959667"/>
            <a:ext cx="3997441" cy="3584660"/>
            <a:chOff x="2884645" y="3191567"/>
            <a:chExt cx="3997441" cy="358466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5A1ECB-4D12-D2F7-A80F-2E9A56AFC53E}"/>
                </a:ext>
              </a:extLst>
            </p:cNvPr>
            <p:cNvGrpSpPr/>
            <p:nvPr/>
          </p:nvGrpSpPr>
          <p:grpSpPr>
            <a:xfrm>
              <a:off x="2884645" y="3191567"/>
              <a:ext cx="3997441" cy="3188397"/>
              <a:chOff x="2884645" y="2986851"/>
              <a:chExt cx="3997441" cy="3188397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4645" y="3478392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4120973" y="4096556"/>
                <a:ext cx="1856500" cy="1270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5977473" y="3984014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645" y="4938922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5977122" y="5444543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4120971" y="5557085"/>
                <a:ext cx="1856151" cy="12700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5297240" y="2986851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28A36E5-EB4E-2667-EF30-E1D73529E2D2}"/>
                    </a:ext>
                  </a:extLst>
                </p:cNvPr>
                <p:cNvSpPr txBox="1"/>
                <p:nvPr/>
              </p:nvSpPr>
              <p:spPr>
                <a:xfrm>
                  <a:off x="5436640" y="6406895"/>
                  <a:ext cx="13060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28A36E5-EB4E-2667-EF30-E1D73529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640" y="6406895"/>
                  <a:ext cx="130604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938191E8-A94C-4B72-92C5-B3CDE831AE60}"/>
              </a:ext>
            </a:extLst>
          </p:cNvPr>
          <p:cNvSpPr/>
          <p:nvPr/>
        </p:nvSpPr>
        <p:spPr>
          <a:xfrm>
            <a:off x="8133619" y="2451207"/>
            <a:ext cx="1924050" cy="2696857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545527-5063-F300-6C03-CAA121A02E9B}"/>
              </a:ext>
            </a:extLst>
          </p:cNvPr>
          <p:cNvSpPr txBox="1"/>
          <p:nvPr/>
        </p:nvSpPr>
        <p:spPr>
          <a:xfrm>
            <a:off x="8303221" y="1959667"/>
            <a:ext cx="158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Noise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D1E0FDF-5D7F-33F1-F1D2-BE98C781C215}"/>
                  </a:ext>
                </a:extLst>
              </p:cNvPr>
              <p:cNvSpPr txBox="1"/>
              <p:nvPr/>
            </p:nvSpPr>
            <p:spPr>
              <a:xfrm>
                <a:off x="8442621" y="5174995"/>
                <a:ext cx="1306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D1E0FDF-5D7F-33F1-F1D2-BE98C781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21" y="5174995"/>
                <a:ext cx="1306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B2F61EDE-E119-ED55-47F8-B0852CE66228}"/>
              </a:ext>
            </a:extLst>
          </p:cNvPr>
          <p:cNvSpPr/>
          <p:nvPr/>
        </p:nvSpPr>
        <p:spPr>
          <a:xfrm>
            <a:off x="8724395" y="3495200"/>
            <a:ext cx="225083" cy="225083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DCCF622-C6FE-7EE5-686E-BCF511EC0F86}"/>
              </a:ext>
            </a:extLst>
          </p:cNvPr>
          <p:cNvSpPr/>
          <p:nvPr/>
        </p:nvSpPr>
        <p:spPr>
          <a:xfrm>
            <a:off x="9628059" y="3911738"/>
            <a:ext cx="225083" cy="225083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7B05849-88D0-4ACF-30DE-923771C23B9A}"/>
              </a:ext>
            </a:extLst>
          </p:cNvPr>
          <p:cNvSpPr/>
          <p:nvPr/>
        </p:nvSpPr>
        <p:spPr>
          <a:xfrm>
            <a:off x="9205045" y="2723163"/>
            <a:ext cx="225083" cy="225083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B3BCAB1-A1DA-E7EC-C0FC-7AD423BF9E57}"/>
              </a:ext>
            </a:extLst>
          </p:cNvPr>
          <p:cNvSpPr/>
          <p:nvPr/>
        </p:nvSpPr>
        <p:spPr>
          <a:xfrm>
            <a:off x="8878285" y="4699352"/>
            <a:ext cx="225083" cy="225083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754FA4F5-F2D3-48DA-1C62-545E25DAB058}"/>
              </a:ext>
            </a:extLst>
          </p:cNvPr>
          <p:cNvCxnSpPr>
            <a:cxnSpLocks/>
            <a:stCxn id="22" idx="3"/>
            <a:endCxn id="24" idx="6"/>
          </p:cNvCxnSpPr>
          <p:nvPr/>
        </p:nvCxnSpPr>
        <p:spPr>
          <a:xfrm rot="5400000">
            <a:off x="6922513" y="753876"/>
            <a:ext cx="154089" cy="4476902"/>
          </a:xfrm>
          <a:prstGeom prst="curved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4DBFC861-9F23-2549-F60E-AD6808FFD02C}"/>
              </a:ext>
            </a:extLst>
          </p:cNvPr>
          <p:cNvCxnSpPr>
            <a:cxnSpLocks/>
            <a:stCxn id="19" idx="1"/>
            <a:endCxn id="24" idx="6"/>
          </p:cNvCxnSpPr>
          <p:nvPr/>
        </p:nvCxnSpPr>
        <p:spPr>
          <a:xfrm rot="16200000" flipV="1">
            <a:off x="6529837" y="1300642"/>
            <a:ext cx="458791" cy="3996252"/>
          </a:xfrm>
          <a:prstGeom prst="curved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D121E2A5-9657-B143-F49E-5E2913A9A3DF}"/>
              </a:ext>
            </a:extLst>
          </p:cNvPr>
          <p:cNvCxnSpPr>
            <a:cxnSpLocks/>
            <a:stCxn id="21" idx="3"/>
            <a:endCxn id="29" idx="6"/>
          </p:cNvCxnSpPr>
          <p:nvPr/>
        </p:nvCxnSpPr>
        <p:spPr>
          <a:xfrm rot="5400000">
            <a:off x="6997868" y="1866746"/>
            <a:ext cx="426043" cy="4900267"/>
          </a:xfrm>
          <a:prstGeom prst="curved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5090A1C0-6AC5-8348-9F21-338D128DE2D5}"/>
              </a:ext>
            </a:extLst>
          </p:cNvPr>
          <p:cNvCxnSpPr>
            <a:cxnSpLocks/>
            <a:stCxn id="23" idx="1"/>
            <a:endCxn id="29" idx="6"/>
          </p:cNvCxnSpPr>
          <p:nvPr/>
        </p:nvCxnSpPr>
        <p:spPr>
          <a:xfrm rot="16200000" flipV="1">
            <a:off x="6734795" y="2555861"/>
            <a:ext cx="202414" cy="4150493"/>
          </a:xfrm>
          <a:prstGeom prst="curved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556BF80-0DDB-68DA-55D6-EA0519698BFC}"/>
                  </a:ext>
                </a:extLst>
              </p:cNvPr>
              <p:cNvSpPr txBox="1"/>
              <p:nvPr/>
            </p:nvSpPr>
            <p:spPr>
              <a:xfrm>
                <a:off x="5883701" y="3634493"/>
                <a:ext cx="175106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Mapping</m:t>
                      </m:r>
                    </m:oMath>
                  </m:oMathPara>
                </a14:m>
                <a:endPara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556BF80-0DDB-68DA-55D6-EA051969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701" y="3634493"/>
                <a:ext cx="1751061" cy="338554"/>
              </a:xfrm>
              <a:prstGeom prst="rect">
                <a:avLst/>
              </a:prstGeom>
              <a:blipFill>
                <a:blip r:embed="rId12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6F0CDD7-0F31-E644-8DE6-D3B45684CEB6}"/>
                  </a:ext>
                </a:extLst>
              </p:cNvPr>
              <p:cNvSpPr txBox="1"/>
              <p:nvPr/>
            </p:nvSpPr>
            <p:spPr>
              <a:xfrm>
                <a:off x="5863892" y="2668960"/>
                <a:ext cx="175106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𝑵𝒆𝒕</m:t>
                      </m:r>
                      <m:d>
                        <m:dPr>
                          <m:ctrlPr>
                            <a:rPr lang="en-US" altLang="zh-CN" sz="16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𝒅𝒐𝒕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6F0CDD7-0F31-E644-8DE6-D3B45684C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92" y="2668960"/>
                <a:ext cx="1751061" cy="338554"/>
              </a:xfrm>
              <a:prstGeom prst="rect">
                <a:avLst/>
              </a:prstGeom>
              <a:blipFill>
                <a:blip r:embed="rId1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9992B27-FAEC-BE2E-8994-7159D8A30291}"/>
                  </a:ext>
                </a:extLst>
              </p:cNvPr>
              <p:cNvSpPr txBox="1"/>
              <p:nvPr/>
            </p:nvSpPr>
            <p:spPr>
              <a:xfrm>
                <a:off x="5863892" y="4548836"/>
                <a:ext cx="175106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𝑵𝒆𝒕</m:t>
                      </m:r>
                      <m:d>
                        <m:dPr>
                          <m:ctrlPr>
                            <a:rPr lang="en-US" altLang="zh-CN" sz="16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9992B27-FAEC-BE2E-8994-7159D8A3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92" y="4548836"/>
                <a:ext cx="1751061" cy="338554"/>
              </a:xfrm>
              <a:prstGeom prst="rect">
                <a:avLst/>
              </a:prstGeom>
              <a:blipFill>
                <a:blip r:embed="rId1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68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6562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Forward Conditional Distribution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6" y="1224629"/>
                <a:ext cx="10556888" cy="188404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𝑺𝒄𝒂𝒍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(DDPM) define: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𝑠𝑐h𝑒𝑑𝑢𝑙𝑒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Where: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224629"/>
                <a:ext cx="10556888" cy="1884042"/>
              </a:xfrm>
              <a:prstGeom prst="rect">
                <a:avLst/>
              </a:prstGeom>
              <a:blipFill>
                <a:blip r:embed="rId3"/>
                <a:stretch>
                  <a:fillRect l="-346" b="-3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0846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1120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1120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371" y="4266942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>
              <a:off x="4946405" y="4427464"/>
              <a:ext cx="358691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Diffusion - Training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458B3DB-A493-2EC2-A49E-3AD76F6F3EC8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99E45-4E25-2B0E-8928-0DD086163742}"/>
              </a:ext>
            </a:extLst>
          </p:cNvPr>
          <p:cNvSpPr txBox="1"/>
          <p:nvPr/>
        </p:nvSpPr>
        <p:spPr>
          <a:xfrm>
            <a:off x="107950" y="63817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878DBAF-63A4-96AE-A9B9-3AACBF151288}"/>
                  </a:ext>
                </a:extLst>
              </p:cNvPr>
              <p:cNvSpPr txBox="1"/>
              <p:nvPr/>
            </p:nvSpPr>
            <p:spPr>
              <a:xfrm>
                <a:off x="5063354" y="3192617"/>
                <a:ext cx="3123269" cy="435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16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altLang="zh-CN" sz="16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𝒄𝒂𝒕</m:t>
                                      </m:r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𝒅𝒐𝒈</m:t>
                                      </m:r>
                                      <m:r>
                                        <a:rPr lang="en-US" altLang="zh-CN" sz="1600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b="1" dirty="0">
                  <a:effectLst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878DBAF-63A4-96AE-A9B9-3AACBF15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54" y="3192617"/>
                <a:ext cx="3123269" cy="435184"/>
              </a:xfrm>
              <a:prstGeom prst="rect">
                <a:avLst/>
              </a:prstGeom>
              <a:blipFill>
                <a:blip r:embed="rId11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7765950-93E4-D252-9DA9-B4B97B695C97}"/>
              </a:ext>
            </a:extLst>
          </p:cNvPr>
          <p:cNvSpPr/>
          <p:nvPr/>
        </p:nvSpPr>
        <p:spPr>
          <a:xfrm>
            <a:off x="7904054" y="2177764"/>
            <a:ext cx="1388053" cy="369331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795FBFC-3A47-9DEA-ABEB-AC8454EE4390}"/>
              </a:ext>
            </a:extLst>
          </p:cNvPr>
          <p:cNvSpPr/>
          <p:nvPr/>
        </p:nvSpPr>
        <p:spPr>
          <a:xfrm>
            <a:off x="5862115" y="3283353"/>
            <a:ext cx="229136" cy="315623"/>
          </a:xfrm>
          <a:prstGeom prst="roundRect">
            <a:avLst>
              <a:gd name="adj" fmla="val 3740"/>
            </a:avLst>
          </a:prstGeom>
          <a:noFill/>
          <a:ln w="19050">
            <a:solidFill>
              <a:srgbClr val="FE6F5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5D5D38AE-C43B-0AA8-595B-2A43083FDCD1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6919253" y="1604525"/>
            <a:ext cx="736258" cy="262139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4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Reverse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5" y="1279675"/>
                <a:ext cx="10556888" cy="182287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Define Reverse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define: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sz="11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79675"/>
                <a:ext cx="10556888" cy="1822871"/>
              </a:xfrm>
              <a:prstGeom prst="rect">
                <a:avLst/>
              </a:prstGeom>
              <a:blipFill>
                <a:blip r:embed="rId3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1735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86989" y="4270606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 flipH="1">
              <a:off x="4783539" y="4427464"/>
              <a:ext cx="3795501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How to reverse this process?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0FA04E-224C-77AA-C796-E5502E941B09}"/>
                  </a:ext>
                </a:extLst>
              </p:cNvPr>
              <p:cNvSpPr txBox="1"/>
              <p:nvPr/>
            </p:nvSpPr>
            <p:spPr>
              <a:xfrm>
                <a:off x="5653950" y="3369862"/>
                <a:ext cx="202141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𝑑𝑜𝑔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0FA04E-224C-77AA-C796-E5502E94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50" y="3369862"/>
                <a:ext cx="2021419" cy="411651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5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Form All (joint conditional distribution)</a:t>
            </a:r>
            <a:endParaRPr lang="zh-CN" altLang="en-US" b="1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8996F34-3D20-B6C7-2B7E-7DD047C3B922}"/>
              </a:ext>
            </a:extLst>
          </p:cNvPr>
          <p:cNvGrpSpPr/>
          <p:nvPr/>
        </p:nvGrpSpPr>
        <p:grpSpPr>
          <a:xfrm>
            <a:off x="743866" y="978445"/>
            <a:ext cx="10836259" cy="5577341"/>
            <a:chOff x="743866" y="978445"/>
            <a:chExt cx="10836259" cy="557734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160D13F-A301-F244-C1E1-73B5E490CA80}"/>
                </a:ext>
              </a:extLst>
            </p:cNvPr>
            <p:cNvGrpSpPr/>
            <p:nvPr/>
          </p:nvGrpSpPr>
          <p:grpSpPr>
            <a:xfrm>
              <a:off x="743866" y="2040382"/>
              <a:ext cx="10704268" cy="3439074"/>
              <a:chOff x="817555" y="3010498"/>
              <a:chExt cx="10704268" cy="3439074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AB3E01DD-BCAD-C69B-4B78-B58A16001EA6}"/>
                  </a:ext>
                </a:extLst>
              </p:cNvPr>
              <p:cNvSpPr/>
              <p:nvPr/>
            </p:nvSpPr>
            <p:spPr>
              <a:xfrm>
                <a:off x="4517408" y="3480162"/>
                <a:ext cx="4436037" cy="2831934"/>
              </a:xfrm>
              <a:custGeom>
                <a:avLst/>
                <a:gdLst>
                  <a:gd name="connsiteX0" fmla="*/ 0 w 4319516"/>
                  <a:gd name="connsiteY0" fmla="*/ 682406 h 2831934"/>
                  <a:gd name="connsiteX1" fmla="*/ 102358 w 4319516"/>
                  <a:gd name="connsiteY1" fmla="*/ 682406 h 2831934"/>
                  <a:gd name="connsiteX2" fmla="*/ 143301 w 4319516"/>
                  <a:gd name="connsiteY2" fmla="*/ 750644 h 2831934"/>
                  <a:gd name="connsiteX3" fmla="*/ 245660 w 4319516"/>
                  <a:gd name="connsiteY3" fmla="*/ 682406 h 2831934"/>
                  <a:gd name="connsiteX4" fmla="*/ 334370 w 4319516"/>
                  <a:gd name="connsiteY4" fmla="*/ 846179 h 2831934"/>
                  <a:gd name="connsiteX5" fmla="*/ 464024 w 4319516"/>
                  <a:gd name="connsiteY5" fmla="*/ 614167 h 2831934"/>
                  <a:gd name="connsiteX6" fmla="*/ 600501 w 4319516"/>
                  <a:gd name="connsiteY6" fmla="*/ 1091838 h 2831934"/>
                  <a:gd name="connsiteX7" fmla="*/ 743803 w 4319516"/>
                  <a:gd name="connsiteY7" fmla="*/ 498161 h 2831934"/>
                  <a:gd name="connsiteX8" fmla="*/ 948519 w 4319516"/>
                  <a:gd name="connsiteY8" fmla="*/ 1473976 h 2831934"/>
                  <a:gd name="connsiteX9" fmla="*/ 1173707 w 4319516"/>
                  <a:gd name="connsiteY9" fmla="*/ 416274 h 2831934"/>
                  <a:gd name="connsiteX10" fmla="*/ 1419367 w 4319516"/>
                  <a:gd name="connsiteY10" fmla="*/ 1842465 h 2831934"/>
                  <a:gd name="connsiteX11" fmla="*/ 1671851 w 4319516"/>
                  <a:gd name="connsiteY11" fmla="*/ 334388 h 2831934"/>
                  <a:gd name="connsiteX12" fmla="*/ 1931158 w 4319516"/>
                  <a:gd name="connsiteY12" fmla="*/ 2183659 h 2831934"/>
                  <a:gd name="connsiteX13" fmla="*/ 2156346 w 4319516"/>
                  <a:gd name="connsiteY13" fmla="*/ 211558 h 2831934"/>
                  <a:gd name="connsiteX14" fmla="*/ 2402006 w 4319516"/>
                  <a:gd name="connsiteY14" fmla="*/ 2402023 h 2831934"/>
                  <a:gd name="connsiteX15" fmla="*/ 2613546 w 4319516"/>
                  <a:gd name="connsiteY15" fmla="*/ 95552 h 2831934"/>
                  <a:gd name="connsiteX16" fmla="*/ 2859206 w 4319516"/>
                  <a:gd name="connsiteY16" fmla="*/ 2784161 h 2831934"/>
                  <a:gd name="connsiteX17" fmla="*/ 3248167 w 4319516"/>
                  <a:gd name="connsiteY17" fmla="*/ 17 h 2831934"/>
                  <a:gd name="connsiteX18" fmla="*/ 3575713 w 4319516"/>
                  <a:gd name="connsiteY18" fmla="*/ 2831928 h 2831934"/>
                  <a:gd name="connsiteX19" fmla="*/ 3991970 w 4319516"/>
                  <a:gd name="connsiteY19" fmla="*/ 27313 h 2831934"/>
                  <a:gd name="connsiteX20" fmla="*/ 4251278 w 4319516"/>
                  <a:gd name="connsiteY20" fmla="*/ 1419385 h 2831934"/>
                  <a:gd name="connsiteX21" fmla="*/ 4319516 w 4319516"/>
                  <a:gd name="connsiteY21" fmla="*/ 1419385 h 28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19516" h="2831934">
                    <a:moveTo>
                      <a:pt x="0" y="682406"/>
                    </a:moveTo>
                    <a:cubicBezTo>
                      <a:pt x="39237" y="676719"/>
                      <a:pt x="78475" y="671033"/>
                      <a:pt x="102358" y="682406"/>
                    </a:cubicBezTo>
                    <a:cubicBezTo>
                      <a:pt x="126241" y="693779"/>
                      <a:pt x="119417" y="750644"/>
                      <a:pt x="143301" y="750644"/>
                    </a:cubicBezTo>
                    <a:cubicBezTo>
                      <a:pt x="167185" y="750644"/>
                      <a:pt x="213815" y="666483"/>
                      <a:pt x="245660" y="682406"/>
                    </a:cubicBezTo>
                    <a:cubicBezTo>
                      <a:pt x="277505" y="698329"/>
                      <a:pt x="297976" y="857552"/>
                      <a:pt x="334370" y="846179"/>
                    </a:cubicBezTo>
                    <a:cubicBezTo>
                      <a:pt x="370764" y="834806"/>
                      <a:pt x="419669" y="573224"/>
                      <a:pt x="464024" y="614167"/>
                    </a:cubicBezTo>
                    <a:cubicBezTo>
                      <a:pt x="508379" y="655110"/>
                      <a:pt x="553871" y="1111172"/>
                      <a:pt x="600501" y="1091838"/>
                    </a:cubicBezTo>
                    <a:cubicBezTo>
                      <a:pt x="647131" y="1072504"/>
                      <a:pt x="685800" y="434471"/>
                      <a:pt x="743803" y="498161"/>
                    </a:cubicBezTo>
                    <a:cubicBezTo>
                      <a:pt x="801806" y="561851"/>
                      <a:pt x="876868" y="1487624"/>
                      <a:pt x="948519" y="1473976"/>
                    </a:cubicBezTo>
                    <a:cubicBezTo>
                      <a:pt x="1020170" y="1460328"/>
                      <a:pt x="1095233" y="354859"/>
                      <a:pt x="1173707" y="416274"/>
                    </a:cubicBezTo>
                    <a:cubicBezTo>
                      <a:pt x="1252181" y="477689"/>
                      <a:pt x="1336343" y="1856113"/>
                      <a:pt x="1419367" y="1842465"/>
                    </a:cubicBezTo>
                    <a:cubicBezTo>
                      <a:pt x="1502391" y="1828817"/>
                      <a:pt x="1586553" y="277522"/>
                      <a:pt x="1671851" y="334388"/>
                    </a:cubicBezTo>
                    <a:cubicBezTo>
                      <a:pt x="1757149" y="391254"/>
                      <a:pt x="1850409" y="2204131"/>
                      <a:pt x="1931158" y="2183659"/>
                    </a:cubicBezTo>
                    <a:cubicBezTo>
                      <a:pt x="2011907" y="2163187"/>
                      <a:pt x="2077871" y="175164"/>
                      <a:pt x="2156346" y="211558"/>
                    </a:cubicBezTo>
                    <a:cubicBezTo>
                      <a:pt x="2234821" y="247952"/>
                      <a:pt x="2325806" y="2421357"/>
                      <a:pt x="2402006" y="2402023"/>
                    </a:cubicBezTo>
                    <a:cubicBezTo>
                      <a:pt x="2478206" y="2382689"/>
                      <a:pt x="2537346" y="31862"/>
                      <a:pt x="2613546" y="95552"/>
                    </a:cubicBezTo>
                    <a:cubicBezTo>
                      <a:pt x="2689746" y="159242"/>
                      <a:pt x="2753436" y="2800084"/>
                      <a:pt x="2859206" y="2784161"/>
                    </a:cubicBezTo>
                    <a:cubicBezTo>
                      <a:pt x="2964976" y="2768239"/>
                      <a:pt x="3128749" y="-7944"/>
                      <a:pt x="3248167" y="17"/>
                    </a:cubicBezTo>
                    <a:cubicBezTo>
                      <a:pt x="3367585" y="7978"/>
                      <a:pt x="3451746" y="2827379"/>
                      <a:pt x="3575713" y="2831928"/>
                    </a:cubicBezTo>
                    <a:cubicBezTo>
                      <a:pt x="3699680" y="2836477"/>
                      <a:pt x="3879376" y="262737"/>
                      <a:pt x="3991970" y="27313"/>
                    </a:cubicBezTo>
                    <a:cubicBezTo>
                      <a:pt x="4104564" y="-208111"/>
                      <a:pt x="4196687" y="1187373"/>
                      <a:pt x="4251278" y="1419385"/>
                    </a:cubicBezTo>
                    <a:cubicBezTo>
                      <a:pt x="4305869" y="1651397"/>
                      <a:pt x="4313830" y="1403463"/>
                      <a:pt x="4319516" y="14193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9C07929A-B43F-059B-64A7-E443AE6680C7}"/>
                  </a:ext>
                </a:extLst>
              </p:cNvPr>
              <p:cNvGrpSpPr/>
              <p:nvPr/>
            </p:nvGrpSpPr>
            <p:grpSpPr>
              <a:xfrm>
                <a:off x="817555" y="3010498"/>
                <a:ext cx="3719107" cy="3287570"/>
                <a:chOff x="817555" y="3010498"/>
                <a:chExt cx="3719107" cy="328757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198AC894-3F81-7145-306F-9A9EB75D9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7555" y="3532609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1978E7C-8BDB-B368-C5B0-F026DADD7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5440" y="3532609"/>
                  <a:ext cx="1236328" cy="1236328"/>
                </a:xfrm>
                <a:prstGeom prst="rect">
                  <a:avLst/>
                </a:prstGeom>
              </p:spPr>
            </p:pic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DB1883E-F668-7439-D742-90EA3B0B8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0601" y="3483217"/>
                  <a:ext cx="6337" cy="281485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连接符: 曲线 15">
                  <a:extLst>
                    <a:ext uri="{FF2B5EF4-FFF2-40B4-BE49-F238E27FC236}">
                      <a16:creationId xmlns:a16="http://schemas.microsoft.com/office/drawing/2014/main" id="{11C4926E-E128-4508-AAF8-B17B472106B2}"/>
                    </a:ext>
                  </a:extLst>
                </p:cNvPr>
                <p:cNvCxnSpPr>
                  <a:cxnSpLocks/>
                  <a:stCxn id="9" idx="3"/>
                  <a:endCxn id="24" idx="2"/>
                </p:cNvCxnSpPr>
                <p:nvPr/>
              </p:nvCxnSpPr>
              <p:spPr>
                <a:xfrm>
                  <a:off x="3371768" y="4150773"/>
                  <a:ext cx="939811" cy="3628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0C45360E-5851-6A2E-3D3A-EF3449ECA7E3}"/>
                    </a:ext>
                  </a:extLst>
                </p:cNvPr>
                <p:cNvSpPr/>
                <p:nvPr/>
              </p:nvSpPr>
              <p:spPr>
                <a:xfrm>
                  <a:off x="4311579" y="4041859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B7E801F3-211E-13AB-E18E-4B791165A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555" y="4993137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FC561129-49F0-3E50-4357-1A2E0A5B6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5440" y="4993139"/>
                  <a:ext cx="1236326" cy="1236326"/>
                </a:xfrm>
                <a:prstGeom prst="rect">
                  <a:avLst/>
                </a:prstGeom>
              </p:spPr>
            </p:pic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3A83E2D1-D0AE-0FE3-5F7F-1561FC7FA213}"/>
                    </a:ext>
                  </a:extLst>
                </p:cNvPr>
                <p:cNvSpPr/>
                <p:nvPr/>
              </p:nvSpPr>
              <p:spPr>
                <a:xfrm>
                  <a:off x="4311228" y="5502388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" name="连接符: 曲线 30">
                  <a:extLst>
                    <a:ext uri="{FF2B5EF4-FFF2-40B4-BE49-F238E27FC236}">
                      <a16:creationId xmlns:a16="http://schemas.microsoft.com/office/drawing/2014/main" id="{37803061-0C0D-733F-96BE-2DCC0750DE41}"/>
                    </a:ext>
                  </a:extLst>
                </p:cNvPr>
                <p:cNvCxnSpPr>
                  <a:stCxn id="28" idx="3"/>
                  <a:endCxn id="29" idx="2"/>
                </p:cNvCxnSpPr>
                <p:nvPr/>
              </p:nvCxnSpPr>
              <p:spPr>
                <a:xfrm>
                  <a:off x="3371766" y="5611302"/>
                  <a:ext cx="939462" cy="3628"/>
                </a:xfrm>
                <a:prstGeom prst="curvedConnector3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AA3D8B2-531D-B877-7C13-0E4CA3BA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108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459D76E-61D6-5C8F-5034-80A2DFCA3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4371" y="4266942"/>
                <a:ext cx="1240072" cy="1240072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14ED8B8-D314-E605-F443-EACE1797D0DB}"/>
                  </a:ext>
                </a:extLst>
              </p:cNvPr>
              <p:cNvGrpSpPr/>
              <p:nvPr/>
            </p:nvGrpSpPr>
            <p:grpSpPr>
              <a:xfrm>
                <a:off x="9007522" y="3483217"/>
                <a:ext cx="607382" cy="2814851"/>
                <a:chOff x="9075761" y="3487003"/>
                <a:chExt cx="709684" cy="3017879"/>
              </a:xfrm>
            </p:grpSpPr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FA2B2C1F-119A-5A73-5915-F71DBFC606FC}"/>
                    </a:ext>
                  </a:extLst>
                </p:cNvPr>
                <p:cNvSpPr/>
                <p:nvPr/>
              </p:nvSpPr>
              <p:spPr>
                <a:xfrm>
                  <a:off x="9075761" y="3487003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3A81515F-B5F5-F270-C890-0D8CC278C95F}"/>
                    </a:ext>
                  </a:extLst>
                </p:cNvPr>
                <p:cNvSpPr/>
                <p:nvPr/>
              </p:nvSpPr>
              <p:spPr>
                <a:xfrm flipV="1">
                  <a:off x="9075761" y="4989981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884115F-A42D-8994-4F63-AB20F6749AF8}"/>
                  </a:ext>
                </a:extLst>
              </p:cNvPr>
              <p:cNvSpPr/>
              <p:nvPr/>
            </p:nvSpPr>
            <p:spPr>
              <a:xfrm>
                <a:off x="8834566" y="4772540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/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D21A6C6D-C897-239E-2F79-52A2978C5ECF}"/>
                  </a:ext>
                </a:extLst>
              </p:cNvPr>
              <p:cNvSpPr/>
              <p:nvPr/>
            </p:nvSpPr>
            <p:spPr>
              <a:xfrm flipH="1">
                <a:off x="4783539" y="5539761"/>
                <a:ext cx="3795501" cy="909811"/>
              </a:xfrm>
              <a:prstGeom prst="rightArrow">
                <a:avLst>
                  <a:gd name="adj1" fmla="val 39500"/>
                  <a:gd name="adj2" fmla="val 84502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Use Network to Predict</a:t>
                </a:r>
                <a:endParaRPr lang="zh-CN" altLang="en-US" b="1" dirty="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/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/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/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altLang="zh-CN" dirty="0"/>
                    <a:t>=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blipFill>
                  <a:blip r:embed="rId12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75D3F9A-5819-9946-A352-EF6A93B8DF5B}"/>
                </a:ext>
              </a:extLst>
            </p:cNvPr>
            <p:cNvSpPr/>
            <p:nvPr/>
          </p:nvSpPr>
          <p:spPr>
            <a:xfrm>
              <a:off x="6429026" y="3573738"/>
              <a:ext cx="225083" cy="22508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B2B6EC9A-A1B9-634F-18BA-16DD82FB62BB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rot="5400000" flipH="1" flipV="1">
              <a:off x="7034584" y="913432"/>
              <a:ext cx="2167291" cy="3153323"/>
            </a:xfrm>
            <a:prstGeom prst="curvedConnector3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F8F63EAF-451A-AAC1-57A0-5427C5A8570C}"/>
                </a:ext>
              </a:extLst>
            </p:cNvPr>
            <p:cNvCxnSpPr>
              <a:cxnSpLocks/>
              <a:stCxn id="24" idx="6"/>
              <a:endCxn id="13" idx="1"/>
            </p:cNvCxnSpPr>
            <p:nvPr/>
          </p:nvCxnSpPr>
          <p:spPr>
            <a:xfrm>
              <a:off x="4462973" y="3184285"/>
              <a:ext cx="1999016" cy="422416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5EA411C-CAA8-232E-C587-653C929A231E}"/>
                </a:ext>
              </a:extLst>
            </p:cNvPr>
            <p:cNvSpPr/>
            <p:nvPr/>
          </p:nvSpPr>
          <p:spPr>
            <a:xfrm>
              <a:off x="4705597" y="2298257"/>
              <a:ext cx="379028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Network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/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7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FA9E3DF5-C519-CD7F-0EE2-D923338CD91E}"/>
              </a:ext>
            </a:extLst>
          </p:cNvPr>
          <p:cNvSpPr/>
          <p:nvPr/>
        </p:nvSpPr>
        <p:spPr>
          <a:xfrm>
            <a:off x="3244883" y="3374787"/>
            <a:ext cx="2141252" cy="2141252"/>
          </a:xfrm>
          <a:prstGeom prst="ellipse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5075087-3E1E-FBEE-8C8E-3C346A8D764D}"/>
              </a:ext>
            </a:extLst>
          </p:cNvPr>
          <p:cNvSpPr/>
          <p:nvPr/>
        </p:nvSpPr>
        <p:spPr>
          <a:xfrm>
            <a:off x="1269242" y="3895283"/>
            <a:ext cx="3029803" cy="1328775"/>
          </a:xfrm>
          <a:custGeom>
            <a:avLst/>
            <a:gdLst>
              <a:gd name="connsiteX0" fmla="*/ 0 w 3029803"/>
              <a:gd name="connsiteY0" fmla="*/ 553883 h 1328775"/>
              <a:gd name="connsiteX1" fmla="*/ 81886 w 3029803"/>
              <a:gd name="connsiteY1" fmla="*/ 553883 h 1328775"/>
              <a:gd name="connsiteX2" fmla="*/ 150125 w 3029803"/>
              <a:gd name="connsiteY2" fmla="*/ 533411 h 1328775"/>
              <a:gd name="connsiteX3" fmla="*/ 218364 w 3029803"/>
              <a:gd name="connsiteY3" fmla="*/ 581179 h 1328775"/>
              <a:gd name="connsiteX4" fmla="*/ 334370 w 3029803"/>
              <a:gd name="connsiteY4" fmla="*/ 499292 h 1328775"/>
              <a:gd name="connsiteX5" fmla="*/ 491319 w 3029803"/>
              <a:gd name="connsiteY5" fmla="*/ 642594 h 1328775"/>
              <a:gd name="connsiteX6" fmla="*/ 655092 w 3029803"/>
              <a:gd name="connsiteY6" fmla="*/ 444701 h 1328775"/>
              <a:gd name="connsiteX7" fmla="*/ 839337 w 3029803"/>
              <a:gd name="connsiteY7" fmla="*/ 717656 h 1328775"/>
              <a:gd name="connsiteX8" fmla="*/ 1071349 w 3029803"/>
              <a:gd name="connsiteY8" fmla="*/ 376462 h 1328775"/>
              <a:gd name="connsiteX9" fmla="*/ 1344304 w 3029803"/>
              <a:gd name="connsiteY9" fmla="*/ 854134 h 1328775"/>
              <a:gd name="connsiteX10" fmla="*/ 1644555 w 3029803"/>
              <a:gd name="connsiteY10" fmla="*/ 280928 h 1328775"/>
              <a:gd name="connsiteX11" fmla="*/ 2013045 w 3029803"/>
              <a:gd name="connsiteY11" fmla="*/ 1072498 h 1328775"/>
              <a:gd name="connsiteX12" fmla="*/ 2374710 w 3029803"/>
              <a:gd name="connsiteY12" fmla="*/ 1149 h 1328775"/>
              <a:gd name="connsiteX13" fmla="*/ 2722728 w 3029803"/>
              <a:gd name="connsiteY13" fmla="*/ 1318158 h 1328775"/>
              <a:gd name="connsiteX14" fmla="*/ 3029803 w 3029803"/>
              <a:gd name="connsiteY14" fmla="*/ 656241 h 13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9803" h="1328775">
                <a:moveTo>
                  <a:pt x="0" y="553883"/>
                </a:moveTo>
                <a:cubicBezTo>
                  <a:pt x="28432" y="555589"/>
                  <a:pt x="56865" y="557295"/>
                  <a:pt x="81886" y="553883"/>
                </a:cubicBezTo>
                <a:cubicBezTo>
                  <a:pt x="106907" y="550471"/>
                  <a:pt x="127379" y="528862"/>
                  <a:pt x="150125" y="533411"/>
                </a:cubicBezTo>
                <a:cubicBezTo>
                  <a:pt x="172871" y="537960"/>
                  <a:pt x="187657" y="586866"/>
                  <a:pt x="218364" y="581179"/>
                </a:cubicBezTo>
                <a:cubicBezTo>
                  <a:pt x="249072" y="575493"/>
                  <a:pt x="288878" y="489056"/>
                  <a:pt x="334370" y="499292"/>
                </a:cubicBezTo>
                <a:cubicBezTo>
                  <a:pt x="379862" y="509528"/>
                  <a:pt x="437865" y="651692"/>
                  <a:pt x="491319" y="642594"/>
                </a:cubicBezTo>
                <a:cubicBezTo>
                  <a:pt x="544773" y="633496"/>
                  <a:pt x="597089" y="432191"/>
                  <a:pt x="655092" y="444701"/>
                </a:cubicBezTo>
                <a:cubicBezTo>
                  <a:pt x="713095" y="457211"/>
                  <a:pt x="769961" y="729029"/>
                  <a:pt x="839337" y="717656"/>
                </a:cubicBezTo>
                <a:cubicBezTo>
                  <a:pt x="908713" y="706283"/>
                  <a:pt x="987188" y="353716"/>
                  <a:pt x="1071349" y="376462"/>
                </a:cubicBezTo>
                <a:cubicBezTo>
                  <a:pt x="1155510" y="399208"/>
                  <a:pt x="1248770" y="870056"/>
                  <a:pt x="1344304" y="854134"/>
                </a:cubicBezTo>
                <a:cubicBezTo>
                  <a:pt x="1439838" y="838212"/>
                  <a:pt x="1533098" y="244534"/>
                  <a:pt x="1644555" y="280928"/>
                </a:cubicBezTo>
                <a:cubicBezTo>
                  <a:pt x="1756012" y="317322"/>
                  <a:pt x="1891353" y="1119128"/>
                  <a:pt x="2013045" y="1072498"/>
                </a:cubicBezTo>
                <a:cubicBezTo>
                  <a:pt x="2134738" y="1025868"/>
                  <a:pt x="2256430" y="-39794"/>
                  <a:pt x="2374710" y="1149"/>
                </a:cubicBezTo>
                <a:cubicBezTo>
                  <a:pt x="2492991" y="42092"/>
                  <a:pt x="2613546" y="1208976"/>
                  <a:pt x="2722728" y="1318158"/>
                </a:cubicBezTo>
                <a:cubicBezTo>
                  <a:pt x="2831910" y="1427340"/>
                  <a:pt x="2935406" y="658516"/>
                  <a:pt x="3029803" y="6562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SDEs (ODEs) in Diffusion?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SDE and ODE Denoiser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/>
              <p:nvPr/>
            </p:nvSpPr>
            <p:spPr>
              <a:xfrm>
                <a:off x="817555" y="1217499"/>
                <a:ext cx="10556888" cy="1754326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SDE: Stochastic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𝑋𝑑𝑊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random walk obeying two-step: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ODE: Ordinary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Only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17499"/>
                <a:ext cx="10556888" cy="1754326"/>
              </a:xfrm>
              <a:prstGeom prst="rect">
                <a:avLst/>
              </a:prstGeom>
              <a:blipFill>
                <a:blip r:embed="rId3"/>
                <a:stretch>
                  <a:fillRect l="-34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83B3F62-0AF0-90FF-599C-2B3DEBD020CA}"/>
              </a:ext>
            </a:extLst>
          </p:cNvPr>
          <p:cNvSpPr/>
          <p:nvPr/>
        </p:nvSpPr>
        <p:spPr>
          <a:xfrm>
            <a:off x="525065" y="3142392"/>
            <a:ext cx="5439637" cy="31614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D87B24C-96BF-3231-1265-A0EEDFB9C56F}"/>
              </a:ext>
            </a:extLst>
          </p:cNvPr>
          <p:cNvSpPr/>
          <p:nvPr/>
        </p:nvSpPr>
        <p:spPr>
          <a:xfrm>
            <a:off x="1055077" y="4332872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0518C1-1E3D-C7C5-F74E-86A0FC335973}"/>
              </a:ext>
            </a:extLst>
          </p:cNvPr>
          <p:cNvSpPr/>
          <p:nvPr/>
        </p:nvSpPr>
        <p:spPr>
          <a:xfrm>
            <a:off x="4202967" y="4332872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F4B6DA-A3E3-0C49-9E7A-67FEEE761746}"/>
              </a:ext>
            </a:extLst>
          </p:cNvPr>
          <p:cNvSpPr/>
          <p:nvPr/>
        </p:nvSpPr>
        <p:spPr>
          <a:xfrm>
            <a:off x="6227300" y="3142393"/>
            <a:ext cx="5439637" cy="31614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EC0F6B3-5E82-A9C1-5EC3-8A78928B573D}"/>
              </a:ext>
            </a:extLst>
          </p:cNvPr>
          <p:cNvSpPr/>
          <p:nvPr/>
        </p:nvSpPr>
        <p:spPr>
          <a:xfrm>
            <a:off x="7230792" y="4323469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4E06CB-6D31-46BD-4CB3-DD026F606813}"/>
              </a:ext>
            </a:extLst>
          </p:cNvPr>
          <p:cNvSpPr/>
          <p:nvPr/>
        </p:nvSpPr>
        <p:spPr>
          <a:xfrm>
            <a:off x="10500067" y="4323469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/>
              <p:nvPr/>
            </p:nvSpPr>
            <p:spPr>
              <a:xfrm>
                <a:off x="8363931" y="4390450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31" y="4390450"/>
                <a:ext cx="9712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/>
              <p:nvPr/>
            </p:nvSpPr>
            <p:spPr>
              <a:xfrm>
                <a:off x="6874829" y="4575116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829" y="4575116"/>
                <a:ext cx="9712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/>
              <p:nvPr/>
            </p:nvSpPr>
            <p:spPr>
              <a:xfrm>
                <a:off x="10165702" y="4575116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702" y="4575116"/>
                <a:ext cx="9712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/>
              <p:nvPr/>
            </p:nvSpPr>
            <p:spPr>
              <a:xfrm>
                <a:off x="711932" y="4526444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2" y="4526444"/>
                <a:ext cx="9712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/>
              <p:nvPr/>
            </p:nvSpPr>
            <p:spPr>
              <a:xfrm>
                <a:off x="3829897" y="3979395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97" y="3979395"/>
                <a:ext cx="9712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/>
              <p:nvPr/>
            </p:nvSpPr>
            <p:spPr>
              <a:xfrm>
                <a:off x="3498992" y="5491091"/>
                <a:ext cx="159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92" y="5491091"/>
                <a:ext cx="159162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84602645-1246-D69A-153A-37AE6B3EAF50}"/>
              </a:ext>
            </a:extLst>
          </p:cNvPr>
          <p:cNvSpPr txBox="1"/>
          <p:nvPr/>
        </p:nvSpPr>
        <p:spPr>
          <a:xfrm>
            <a:off x="529316" y="3158610"/>
            <a:ext cx="400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SDE Denoiser (e.g. DDPM)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CCAF8F-B1B6-2C59-D799-2A6420FCD405}"/>
              </a:ext>
            </a:extLst>
          </p:cNvPr>
          <p:cNvSpPr txBox="1"/>
          <p:nvPr/>
        </p:nvSpPr>
        <p:spPr>
          <a:xfrm>
            <a:off x="6227300" y="3154815"/>
            <a:ext cx="405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ODE Denoiser (e.g. DDIM)</a:t>
            </a:r>
            <a:endParaRPr lang="zh-CN" altLang="en-US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65BE37F-2C72-1F07-41D9-3C4B35B20C6F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7455875" y="4436011"/>
            <a:ext cx="3044192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/>
              <p:nvPr/>
            </p:nvSpPr>
            <p:spPr>
              <a:xfrm>
                <a:off x="1985913" y="4809949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13" y="4809949"/>
                <a:ext cx="9712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4D22A23-715E-03FA-E66F-2DD04A9C1855}"/>
              </a:ext>
            </a:extLst>
          </p:cNvPr>
          <p:cNvCxnSpPr>
            <a:cxnSpLocks/>
            <a:stCxn id="33" idx="7"/>
          </p:cNvCxnSpPr>
          <p:nvPr/>
        </p:nvCxnSpPr>
        <p:spPr>
          <a:xfrm flipH="1">
            <a:off x="2107618" y="4612939"/>
            <a:ext cx="961" cy="15789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/>
              <p:nvPr/>
            </p:nvSpPr>
            <p:spPr>
              <a:xfrm>
                <a:off x="2121265" y="3843917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265" y="3843917"/>
                <a:ext cx="9712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EF28F5D-42FD-E6D6-22CD-7675DBDE84C5}"/>
              </a:ext>
            </a:extLst>
          </p:cNvPr>
          <p:cNvCxnSpPr>
            <a:cxnSpLocks/>
            <a:stCxn id="33" idx="12"/>
          </p:cNvCxnSpPr>
          <p:nvPr/>
        </p:nvCxnSpPr>
        <p:spPr>
          <a:xfrm flipH="1" flipV="1">
            <a:off x="2886502" y="3895283"/>
            <a:ext cx="757450" cy="114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9B86AD-A300-0787-EAA3-CE9F84CEA4C6}"/>
              </a:ext>
            </a:extLst>
          </p:cNvPr>
          <p:cNvCxnSpPr>
            <a:cxnSpLocks/>
            <a:endCxn id="33" idx="9"/>
          </p:cNvCxnSpPr>
          <p:nvPr/>
        </p:nvCxnSpPr>
        <p:spPr>
          <a:xfrm flipV="1">
            <a:off x="2107618" y="4749417"/>
            <a:ext cx="505928" cy="10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F30B261-BD83-DEDD-EBD0-F860A8ACF2F9}"/>
              </a:ext>
            </a:extLst>
          </p:cNvPr>
          <p:cNvCxnSpPr>
            <a:cxnSpLocks/>
          </p:cNvCxnSpPr>
          <p:nvPr/>
        </p:nvCxnSpPr>
        <p:spPr>
          <a:xfrm>
            <a:off x="2886502" y="3877771"/>
            <a:ext cx="0" cy="30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E2B8D-0FD6-2584-88D4-7EE9A4C7C0B1}"/>
                  </a:ext>
                </a:extLst>
              </p:cNvPr>
              <p:cNvSpPr txBox="1"/>
              <p:nvPr/>
            </p:nvSpPr>
            <p:spPr>
              <a:xfrm>
                <a:off x="846576" y="5802817"/>
                <a:ext cx="4491819" cy="301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𝑆𝑐𝑎𝑙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𝑆𝑐𝑎𝑙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𝑁𝑜𝑖𝑠</m:t>
                      </m:r>
                      <m:sSub>
                        <m:sSubPr>
                          <m:ctrl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1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1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E2B8D-0FD6-2584-88D4-7EE9A4C7C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76" y="5802817"/>
                <a:ext cx="4491819" cy="3016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5831188-252A-A79C-E950-D06E08692E79}"/>
                  </a:ext>
                </a:extLst>
              </p:cNvPr>
              <p:cNvSpPr txBox="1"/>
              <p:nvPr/>
            </p:nvSpPr>
            <p:spPr>
              <a:xfrm>
                <a:off x="11475511" y="5774028"/>
                <a:ext cx="4491819" cy="52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sz="110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1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1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1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1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5831188-252A-A79C-E950-D06E08692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5511" y="5774028"/>
                <a:ext cx="4491819" cy="5298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98D5C7E-F574-27DA-79DF-73E269C3C7BE}"/>
                  </a:ext>
                </a:extLst>
              </p:cNvPr>
              <p:cNvSpPr txBox="1"/>
              <p:nvPr/>
            </p:nvSpPr>
            <p:spPr>
              <a:xfrm>
                <a:off x="644496" y="3530617"/>
                <a:ext cx="1271327" cy="824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ariety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altLang="zh-CN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uality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98D5C7E-F574-27DA-79DF-73E269C3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96" y="3530617"/>
                <a:ext cx="1271327" cy="824649"/>
              </a:xfrm>
              <a:prstGeom prst="rect">
                <a:avLst/>
              </a:prstGeom>
              <a:blipFill>
                <a:blip r:embed="rId14"/>
                <a:stretch>
                  <a:fillRect l="-8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717B08-C9F3-5ACE-690E-13902C297456}"/>
                  </a:ext>
                </a:extLst>
              </p:cNvPr>
              <p:cNvSpPr txBox="1"/>
              <p:nvPr/>
            </p:nvSpPr>
            <p:spPr>
              <a:xfrm>
                <a:off x="6416129" y="3530617"/>
                <a:ext cx="127132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ariety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uality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717B08-C9F3-5ACE-690E-13902C29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9" y="3530617"/>
                <a:ext cx="1271327" cy="553998"/>
              </a:xfrm>
              <a:prstGeom prst="rect">
                <a:avLst/>
              </a:prstGeom>
              <a:blipFill>
                <a:blip r:embed="rId15"/>
                <a:stretch>
                  <a:fillRect l="-8173" b="-16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B0A19B-5E99-B1DC-02ED-2FCCD0538721}"/>
                  </a:ext>
                </a:extLst>
              </p:cNvPr>
              <p:cNvSpPr txBox="1"/>
              <p:nvPr/>
            </p:nvSpPr>
            <p:spPr>
              <a:xfrm>
                <a:off x="6701208" y="5802817"/>
                <a:ext cx="4491819" cy="301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𝑆𝑐𝑎𝑙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𝑆𝑐𝑎𝑙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1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B0A19B-5E99-B1DC-02ED-2FCCD053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08" y="5802817"/>
                <a:ext cx="4491819" cy="3016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13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Diffusion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9529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DEA310-8EB6-E8F5-9628-A52B232F8946}"/>
              </a:ext>
            </a:extLst>
          </p:cNvPr>
          <p:cNvSpPr txBox="1"/>
          <p:nvPr/>
        </p:nvSpPr>
        <p:spPr>
          <a:xfrm>
            <a:off x="796426" y="2362253"/>
            <a:ext cx="400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Direct use...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DABCFF-0616-C61F-B9F5-EC21BE78B19A}"/>
              </a:ext>
            </a:extLst>
          </p:cNvPr>
          <p:cNvSpPr txBox="1"/>
          <p:nvPr/>
        </p:nvSpPr>
        <p:spPr>
          <a:xfrm>
            <a:off x="6133673" y="2362253"/>
            <a:ext cx="405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VAE-based...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7D96450-E4A5-942E-2245-9B1B92D5D06D}"/>
              </a:ext>
            </a:extLst>
          </p:cNvPr>
          <p:cNvGrpSpPr/>
          <p:nvPr/>
        </p:nvGrpSpPr>
        <p:grpSpPr>
          <a:xfrm>
            <a:off x="2412550" y="3464080"/>
            <a:ext cx="1620253" cy="1324672"/>
            <a:chOff x="7121138" y="3940371"/>
            <a:chExt cx="1620253" cy="13246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49F2A3F-FB0C-F7C9-6B04-AA756A4E99BB}"/>
                </a:ext>
              </a:extLst>
            </p:cNvPr>
            <p:cNvSpPr/>
            <p:nvPr/>
          </p:nvSpPr>
          <p:spPr>
            <a:xfrm rot="16200000">
              <a:off x="7268929" y="3792580"/>
              <a:ext cx="1324672" cy="1620253"/>
            </a:xfrm>
            <a:custGeom>
              <a:avLst/>
              <a:gdLst>
                <a:gd name="connsiteX0" fmla="*/ 1324672 w 1324672"/>
                <a:gd name="connsiteY0" fmla="*/ 1883868 h 1883868"/>
                <a:gd name="connsiteX1" fmla="*/ 1 w 1324672"/>
                <a:gd name="connsiteY1" fmla="*/ 1883868 h 1883868"/>
                <a:gd name="connsiteX2" fmla="*/ 235484 w 1324672"/>
                <a:gd name="connsiteY2" fmla="*/ 941936 h 1883868"/>
                <a:gd name="connsiteX3" fmla="*/ 0 w 1324672"/>
                <a:gd name="connsiteY3" fmla="*/ 0 h 1883868"/>
                <a:gd name="connsiteX4" fmla="*/ 1324671 w 1324672"/>
                <a:gd name="connsiteY4" fmla="*/ 0 h 1883868"/>
                <a:gd name="connsiteX5" fmla="*/ 1089188 w 1324672"/>
                <a:gd name="connsiteY5" fmla="*/ 941932 h 18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672" h="1883868">
                  <a:moveTo>
                    <a:pt x="1324672" y="1883868"/>
                  </a:moveTo>
                  <a:lnTo>
                    <a:pt x="1" y="1883868"/>
                  </a:lnTo>
                  <a:lnTo>
                    <a:pt x="235484" y="941936"/>
                  </a:lnTo>
                  <a:lnTo>
                    <a:pt x="0" y="0"/>
                  </a:lnTo>
                  <a:lnTo>
                    <a:pt x="1324671" y="0"/>
                  </a:lnTo>
                  <a:lnTo>
                    <a:pt x="1089188" y="94193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514797F-756D-C4AF-0E7C-2C43C6DD9DF9}"/>
                </a:ext>
              </a:extLst>
            </p:cNvPr>
            <p:cNvSpPr/>
            <p:nvPr/>
          </p:nvSpPr>
          <p:spPr>
            <a:xfrm>
              <a:off x="7220230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D59F22-988F-6627-F650-22CB7BD8E467}"/>
                </a:ext>
              </a:extLst>
            </p:cNvPr>
            <p:cNvSpPr/>
            <p:nvPr/>
          </p:nvSpPr>
          <p:spPr>
            <a:xfrm>
              <a:off x="753382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9EE88E6-F982-1F7C-7446-0115EF13E13C}"/>
                </a:ext>
              </a:extLst>
            </p:cNvPr>
            <p:cNvSpPr/>
            <p:nvPr/>
          </p:nvSpPr>
          <p:spPr>
            <a:xfrm>
              <a:off x="7847414" y="4349083"/>
              <a:ext cx="170597" cy="5072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661B7FA-A5F0-42E1-7F2A-B8C9DD82A124}"/>
                </a:ext>
              </a:extLst>
            </p:cNvPr>
            <p:cNvSpPr/>
            <p:nvPr/>
          </p:nvSpPr>
          <p:spPr>
            <a:xfrm>
              <a:off x="8472744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B232E43-954F-6A9C-2D7F-78385F957DF4}"/>
                </a:ext>
              </a:extLst>
            </p:cNvPr>
            <p:cNvSpPr/>
            <p:nvPr/>
          </p:nvSpPr>
          <p:spPr>
            <a:xfrm>
              <a:off x="817927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箭头: 右 51">
            <a:extLst>
              <a:ext uri="{FF2B5EF4-FFF2-40B4-BE49-F238E27FC236}">
                <a16:creationId xmlns:a16="http://schemas.microsoft.com/office/drawing/2014/main" id="{A769E4CB-CC32-82EA-BF45-1CD49ADE22B9}"/>
              </a:ext>
            </a:extLst>
          </p:cNvPr>
          <p:cNvSpPr/>
          <p:nvPr/>
        </p:nvSpPr>
        <p:spPr>
          <a:xfrm rot="5400000">
            <a:off x="3007004" y="3472750"/>
            <a:ext cx="421073" cy="237859"/>
          </a:xfrm>
          <a:prstGeom prst="rightArrow">
            <a:avLst>
              <a:gd name="adj1" fmla="val 50000"/>
              <a:gd name="adj2" fmla="val 685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19D7405-A62F-FA6C-763F-AD791C96BA55}"/>
                  </a:ext>
                </a:extLst>
              </p:cNvPr>
              <p:cNvSpPr txBox="1"/>
              <p:nvPr/>
            </p:nvSpPr>
            <p:spPr>
              <a:xfrm>
                <a:off x="2098843" y="3064084"/>
                <a:ext cx="2237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𝒄𝒍𝒂𝒔𝒔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19D7405-A62F-FA6C-763F-AD791C96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43" y="3064084"/>
                <a:ext cx="223739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>
            <a:extLst>
              <a:ext uri="{FF2B5EF4-FFF2-40B4-BE49-F238E27FC236}">
                <a16:creationId xmlns:a16="http://schemas.microsoft.com/office/drawing/2014/main" id="{D087360F-A85B-042B-E517-CADF76B9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0" y="2779561"/>
            <a:ext cx="872334" cy="92396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F6436852-9B81-B158-2602-8E0915FAF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482" y="2726616"/>
            <a:ext cx="872334" cy="97691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9F64824-902B-0C12-33D9-DDD07420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408" y="3703528"/>
            <a:ext cx="824980" cy="80040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4A96EE4-5908-2ED4-F746-0E72085EA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814" y="3694704"/>
            <a:ext cx="824980" cy="817711"/>
          </a:xfrm>
          <a:prstGeom prst="rect">
            <a:avLst/>
          </a:prstGeom>
        </p:spPr>
      </p:pic>
      <p:sp>
        <p:nvSpPr>
          <p:cNvPr id="63" name="流程图: 手动操作 62">
            <a:extLst>
              <a:ext uri="{FF2B5EF4-FFF2-40B4-BE49-F238E27FC236}">
                <a16:creationId xmlns:a16="http://schemas.microsoft.com/office/drawing/2014/main" id="{565B0C59-F99D-7F4A-60E3-5A4430362042}"/>
              </a:ext>
            </a:extLst>
          </p:cNvPr>
          <p:cNvSpPr/>
          <p:nvPr/>
        </p:nvSpPr>
        <p:spPr>
          <a:xfrm rot="16200000">
            <a:off x="7500614" y="3062431"/>
            <a:ext cx="789410" cy="365216"/>
          </a:xfrm>
          <a:prstGeom prst="flowChartManualOperati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流程图: 手动操作 1023">
            <a:extLst>
              <a:ext uri="{FF2B5EF4-FFF2-40B4-BE49-F238E27FC236}">
                <a16:creationId xmlns:a16="http://schemas.microsoft.com/office/drawing/2014/main" id="{E9CFBBAE-E168-4621-B47C-4E3AD997FBD3}"/>
              </a:ext>
            </a:extLst>
          </p:cNvPr>
          <p:cNvSpPr/>
          <p:nvPr/>
        </p:nvSpPr>
        <p:spPr>
          <a:xfrm rot="5400000">
            <a:off x="9258098" y="3062431"/>
            <a:ext cx="789410" cy="365216"/>
          </a:xfrm>
          <a:prstGeom prst="flowChartManualOperat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矩形: 圆角 1024">
            <a:extLst>
              <a:ext uri="{FF2B5EF4-FFF2-40B4-BE49-F238E27FC236}">
                <a16:creationId xmlns:a16="http://schemas.microsoft.com/office/drawing/2014/main" id="{9E40EAAF-A561-6B6C-245A-50F4201E9A5A}"/>
              </a:ext>
            </a:extLst>
          </p:cNvPr>
          <p:cNvSpPr/>
          <p:nvPr/>
        </p:nvSpPr>
        <p:spPr>
          <a:xfrm>
            <a:off x="8158480" y="3075236"/>
            <a:ext cx="1202165" cy="3224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Code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B1E4094E-F4F8-3C91-CD3C-2E711B0B9696}"/>
              </a:ext>
            </a:extLst>
          </p:cNvPr>
          <p:cNvGrpSpPr/>
          <p:nvPr/>
        </p:nvGrpSpPr>
        <p:grpSpPr>
          <a:xfrm>
            <a:off x="8170240" y="3852005"/>
            <a:ext cx="1202165" cy="983100"/>
            <a:chOff x="7121138" y="3940371"/>
            <a:chExt cx="1620253" cy="13246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28" name="任意多边形: 形状 1027">
              <a:extLst>
                <a:ext uri="{FF2B5EF4-FFF2-40B4-BE49-F238E27FC236}">
                  <a16:creationId xmlns:a16="http://schemas.microsoft.com/office/drawing/2014/main" id="{5EB26E10-D562-B047-9693-6C84E34E72DC}"/>
                </a:ext>
              </a:extLst>
            </p:cNvPr>
            <p:cNvSpPr/>
            <p:nvPr/>
          </p:nvSpPr>
          <p:spPr>
            <a:xfrm rot="16200000">
              <a:off x="7268929" y="3792580"/>
              <a:ext cx="1324672" cy="1620253"/>
            </a:xfrm>
            <a:custGeom>
              <a:avLst/>
              <a:gdLst>
                <a:gd name="connsiteX0" fmla="*/ 1324672 w 1324672"/>
                <a:gd name="connsiteY0" fmla="*/ 1883868 h 1883868"/>
                <a:gd name="connsiteX1" fmla="*/ 1 w 1324672"/>
                <a:gd name="connsiteY1" fmla="*/ 1883868 h 1883868"/>
                <a:gd name="connsiteX2" fmla="*/ 235484 w 1324672"/>
                <a:gd name="connsiteY2" fmla="*/ 941936 h 1883868"/>
                <a:gd name="connsiteX3" fmla="*/ 0 w 1324672"/>
                <a:gd name="connsiteY3" fmla="*/ 0 h 1883868"/>
                <a:gd name="connsiteX4" fmla="*/ 1324671 w 1324672"/>
                <a:gd name="connsiteY4" fmla="*/ 0 h 1883868"/>
                <a:gd name="connsiteX5" fmla="*/ 1089188 w 1324672"/>
                <a:gd name="connsiteY5" fmla="*/ 941932 h 18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672" h="1883868">
                  <a:moveTo>
                    <a:pt x="1324672" y="1883868"/>
                  </a:moveTo>
                  <a:lnTo>
                    <a:pt x="1" y="1883868"/>
                  </a:lnTo>
                  <a:lnTo>
                    <a:pt x="235484" y="941936"/>
                  </a:lnTo>
                  <a:lnTo>
                    <a:pt x="0" y="0"/>
                  </a:lnTo>
                  <a:lnTo>
                    <a:pt x="1324671" y="0"/>
                  </a:lnTo>
                  <a:lnTo>
                    <a:pt x="1089188" y="94193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CB49729A-06C0-A8E4-1749-B7579077AD7D}"/>
                </a:ext>
              </a:extLst>
            </p:cNvPr>
            <p:cNvSpPr/>
            <p:nvPr/>
          </p:nvSpPr>
          <p:spPr>
            <a:xfrm>
              <a:off x="7220230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矩形 1029">
              <a:extLst>
                <a:ext uri="{FF2B5EF4-FFF2-40B4-BE49-F238E27FC236}">
                  <a16:creationId xmlns:a16="http://schemas.microsoft.com/office/drawing/2014/main" id="{3112D6F6-D650-4EB5-4F58-1FAE236C9756}"/>
                </a:ext>
              </a:extLst>
            </p:cNvPr>
            <p:cNvSpPr/>
            <p:nvPr/>
          </p:nvSpPr>
          <p:spPr>
            <a:xfrm>
              <a:off x="753382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>
              <a:extLst>
                <a:ext uri="{FF2B5EF4-FFF2-40B4-BE49-F238E27FC236}">
                  <a16:creationId xmlns:a16="http://schemas.microsoft.com/office/drawing/2014/main" id="{AB73559A-4CC1-AAE6-7DF4-BB21CD4BD16B}"/>
                </a:ext>
              </a:extLst>
            </p:cNvPr>
            <p:cNvSpPr/>
            <p:nvPr/>
          </p:nvSpPr>
          <p:spPr>
            <a:xfrm>
              <a:off x="7847414" y="4349083"/>
              <a:ext cx="170597" cy="5072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>
              <a:extLst>
                <a:ext uri="{FF2B5EF4-FFF2-40B4-BE49-F238E27FC236}">
                  <a16:creationId xmlns:a16="http://schemas.microsoft.com/office/drawing/2014/main" id="{8B19FDE5-3BC0-59DC-379B-CBA47486B1FC}"/>
                </a:ext>
              </a:extLst>
            </p:cNvPr>
            <p:cNvSpPr/>
            <p:nvPr/>
          </p:nvSpPr>
          <p:spPr>
            <a:xfrm>
              <a:off x="8472744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8DF078C3-DF59-17F9-3917-ACC409F85032}"/>
                </a:ext>
              </a:extLst>
            </p:cNvPr>
            <p:cNvSpPr/>
            <p:nvPr/>
          </p:nvSpPr>
          <p:spPr>
            <a:xfrm>
              <a:off x="817927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4" name="箭头: 右 1033">
            <a:extLst>
              <a:ext uri="{FF2B5EF4-FFF2-40B4-BE49-F238E27FC236}">
                <a16:creationId xmlns:a16="http://schemas.microsoft.com/office/drawing/2014/main" id="{55DB7F5A-7812-C791-CB40-20DB4FD1CB88}"/>
              </a:ext>
            </a:extLst>
          </p:cNvPr>
          <p:cNvSpPr/>
          <p:nvPr/>
        </p:nvSpPr>
        <p:spPr>
          <a:xfrm rot="16200000">
            <a:off x="8558579" y="4693918"/>
            <a:ext cx="421073" cy="237859"/>
          </a:xfrm>
          <a:prstGeom prst="rightArrow">
            <a:avLst>
              <a:gd name="adj1" fmla="val 50000"/>
              <a:gd name="adj2" fmla="val 685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7A256C34-F80A-A11D-0A42-D6C545063A49}"/>
                  </a:ext>
                </a:extLst>
              </p:cNvPr>
              <p:cNvSpPr txBox="1"/>
              <p:nvPr/>
            </p:nvSpPr>
            <p:spPr>
              <a:xfrm>
                <a:off x="7650418" y="4969445"/>
                <a:ext cx="2237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𝒄𝒍𝒂𝒔𝒔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7A256C34-F80A-A11D-0A42-D6C545063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18" y="4969445"/>
                <a:ext cx="223739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图片 1035">
            <a:extLst>
              <a:ext uri="{FF2B5EF4-FFF2-40B4-BE49-F238E27FC236}">
                <a16:creationId xmlns:a16="http://schemas.microsoft.com/office/drawing/2014/main" id="{AD78DD5C-B6C3-24E3-9672-7BA59FF6E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6081" y="2775691"/>
            <a:ext cx="944233" cy="944233"/>
          </a:xfrm>
          <a:prstGeom prst="rect">
            <a:avLst/>
          </a:prstGeom>
        </p:spPr>
      </p:pic>
      <p:pic>
        <p:nvPicPr>
          <p:cNvPr id="1037" name="图片 1036">
            <a:extLst>
              <a:ext uri="{FF2B5EF4-FFF2-40B4-BE49-F238E27FC236}">
                <a16:creationId xmlns:a16="http://schemas.microsoft.com/office/drawing/2014/main" id="{0BBB0CDD-430D-0FDF-FA41-C9CF79694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8781" y="2775691"/>
            <a:ext cx="944233" cy="944233"/>
          </a:xfrm>
          <a:prstGeom prst="rect">
            <a:avLst/>
          </a:prstGeom>
        </p:spPr>
      </p:pic>
      <p:sp>
        <p:nvSpPr>
          <p:cNvPr id="1038" name="矩形: 圆角 1037">
            <a:extLst>
              <a:ext uri="{FF2B5EF4-FFF2-40B4-BE49-F238E27FC236}">
                <a16:creationId xmlns:a16="http://schemas.microsoft.com/office/drawing/2014/main" id="{BE40B3DD-88AD-756E-0918-5791D5B04D58}"/>
              </a:ext>
            </a:extLst>
          </p:cNvPr>
          <p:cNvSpPr/>
          <p:nvPr/>
        </p:nvSpPr>
        <p:spPr>
          <a:xfrm>
            <a:off x="9492055" y="4184109"/>
            <a:ext cx="1202165" cy="3224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Code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9" name="文本框 1038">
                <a:extLst>
                  <a:ext uri="{FF2B5EF4-FFF2-40B4-BE49-F238E27FC236}">
                    <a16:creationId xmlns:a16="http://schemas.microsoft.com/office/drawing/2014/main" id="{B52A5D45-DA5C-2FA3-5B40-9CCBBF340795}"/>
                  </a:ext>
                </a:extLst>
              </p:cNvPr>
              <p:cNvSpPr txBox="1"/>
              <p:nvPr/>
            </p:nvSpPr>
            <p:spPr>
              <a:xfrm>
                <a:off x="6916319" y="4169006"/>
                <a:ext cx="159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39" name="文本框 1038">
                <a:extLst>
                  <a:ext uri="{FF2B5EF4-FFF2-40B4-BE49-F238E27FC236}">
                    <a16:creationId xmlns:a16="http://schemas.microsoft.com/office/drawing/2014/main" id="{B52A5D45-DA5C-2FA3-5B40-9CCBBF340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319" y="4169006"/>
                <a:ext cx="159162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1C6A9A33-CEF2-486A-9621-908E5B5C8E88}"/>
                  </a:ext>
                </a:extLst>
              </p:cNvPr>
              <p:cNvSpPr txBox="1"/>
              <p:nvPr/>
            </p:nvSpPr>
            <p:spPr>
              <a:xfrm>
                <a:off x="1997994" y="4801962"/>
                <a:ext cx="2439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1C6A9A33-CEF2-486A-9621-908E5B5C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994" y="4801962"/>
                <a:ext cx="2439091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549C1D0-6D6C-914E-33D8-96F567ABB1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658" y="4563187"/>
            <a:ext cx="632154" cy="632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9B7775-C5BF-3FF8-2F69-D674AA83E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3033" y="4563187"/>
            <a:ext cx="632154" cy="6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8C88D7F1-BC4C-7CBD-E93A-F73AFBCB154B}"/>
              </a:ext>
            </a:extLst>
          </p:cNvPr>
          <p:cNvCxnSpPr>
            <a:cxnSpLocks/>
            <a:stCxn id="25" idx="3"/>
            <a:endCxn id="28" idx="3"/>
          </p:cNvCxnSpPr>
          <p:nvPr/>
        </p:nvCxnSpPr>
        <p:spPr>
          <a:xfrm>
            <a:off x="4534542" y="3639530"/>
            <a:ext cx="571751" cy="1524900"/>
          </a:xfrm>
          <a:prstGeom prst="curvedConnector3">
            <a:avLst>
              <a:gd name="adj1" fmla="val 139982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B8EEAD9-5983-194C-6BC0-80508AA1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80" y="1577091"/>
            <a:ext cx="5229554" cy="1123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515502-8AD2-B9D1-A000-066ABE797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80" y="2700921"/>
            <a:ext cx="3164534" cy="13848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BDBC5-9859-BF76-3DC5-8C78CBAD5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918" y="4085785"/>
            <a:ext cx="3130996" cy="13848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Score Distillation Introduction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Motivation – from 2D to 3D</a:t>
            </a:r>
            <a:endParaRPr lang="zh-CN" altLang="en-US" b="1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5565429-2D36-ED27-CB4F-DCFDF44EA688}"/>
              </a:ext>
            </a:extLst>
          </p:cNvPr>
          <p:cNvSpPr/>
          <p:nvPr/>
        </p:nvSpPr>
        <p:spPr>
          <a:xfrm>
            <a:off x="12406280" y="280342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3C85C1-5E5E-A2B8-6045-2B9429CFEAC6}"/>
              </a:ext>
            </a:extLst>
          </p:cNvPr>
          <p:cNvSpPr txBox="1"/>
          <p:nvPr/>
        </p:nvSpPr>
        <p:spPr>
          <a:xfrm>
            <a:off x="512445" y="1624697"/>
            <a:ext cx="7120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Text2Image generation is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Text2Shape is hard: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scarcity of paired 3D-text dataset.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7440837-15EF-2052-B21E-77E244850A3B}"/>
              </a:ext>
            </a:extLst>
          </p:cNvPr>
          <p:cNvGrpSpPr/>
          <p:nvPr/>
        </p:nvGrpSpPr>
        <p:grpSpPr>
          <a:xfrm>
            <a:off x="1527800" y="2957813"/>
            <a:ext cx="1620253" cy="1324672"/>
            <a:chOff x="7121138" y="3940371"/>
            <a:chExt cx="1620253" cy="13246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AC459E2-E057-3B92-C68B-1C2968A63DAB}"/>
                </a:ext>
              </a:extLst>
            </p:cNvPr>
            <p:cNvSpPr/>
            <p:nvPr/>
          </p:nvSpPr>
          <p:spPr>
            <a:xfrm rot="16200000">
              <a:off x="7268929" y="3792580"/>
              <a:ext cx="1324672" cy="1620253"/>
            </a:xfrm>
            <a:custGeom>
              <a:avLst/>
              <a:gdLst>
                <a:gd name="connsiteX0" fmla="*/ 1324672 w 1324672"/>
                <a:gd name="connsiteY0" fmla="*/ 1883868 h 1883868"/>
                <a:gd name="connsiteX1" fmla="*/ 1 w 1324672"/>
                <a:gd name="connsiteY1" fmla="*/ 1883868 h 1883868"/>
                <a:gd name="connsiteX2" fmla="*/ 235484 w 1324672"/>
                <a:gd name="connsiteY2" fmla="*/ 941936 h 1883868"/>
                <a:gd name="connsiteX3" fmla="*/ 0 w 1324672"/>
                <a:gd name="connsiteY3" fmla="*/ 0 h 1883868"/>
                <a:gd name="connsiteX4" fmla="*/ 1324671 w 1324672"/>
                <a:gd name="connsiteY4" fmla="*/ 0 h 1883868"/>
                <a:gd name="connsiteX5" fmla="*/ 1089188 w 1324672"/>
                <a:gd name="connsiteY5" fmla="*/ 941932 h 18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672" h="1883868">
                  <a:moveTo>
                    <a:pt x="1324672" y="1883868"/>
                  </a:moveTo>
                  <a:lnTo>
                    <a:pt x="1" y="1883868"/>
                  </a:lnTo>
                  <a:lnTo>
                    <a:pt x="235484" y="941936"/>
                  </a:lnTo>
                  <a:lnTo>
                    <a:pt x="0" y="0"/>
                  </a:lnTo>
                  <a:lnTo>
                    <a:pt x="1324671" y="0"/>
                  </a:lnTo>
                  <a:lnTo>
                    <a:pt x="1089188" y="94193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753775-4D0D-48EA-6E79-E8BBFEA1F493}"/>
                </a:ext>
              </a:extLst>
            </p:cNvPr>
            <p:cNvSpPr/>
            <p:nvPr/>
          </p:nvSpPr>
          <p:spPr>
            <a:xfrm>
              <a:off x="7220230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748D9CC-297F-0A00-17BC-69778DD07433}"/>
                </a:ext>
              </a:extLst>
            </p:cNvPr>
            <p:cNvSpPr/>
            <p:nvPr/>
          </p:nvSpPr>
          <p:spPr>
            <a:xfrm>
              <a:off x="753382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F83B79-8338-AE16-BDF3-8DB1E8ED2A3D}"/>
                </a:ext>
              </a:extLst>
            </p:cNvPr>
            <p:cNvSpPr/>
            <p:nvPr/>
          </p:nvSpPr>
          <p:spPr>
            <a:xfrm>
              <a:off x="7847414" y="4349083"/>
              <a:ext cx="170597" cy="5072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A13BCF-05C3-212D-0B59-DA85B012CF76}"/>
                </a:ext>
              </a:extLst>
            </p:cNvPr>
            <p:cNvSpPr/>
            <p:nvPr/>
          </p:nvSpPr>
          <p:spPr>
            <a:xfrm>
              <a:off x="8472744" y="4142093"/>
              <a:ext cx="170597" cy="921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CDBBC0C-7F81-3CBB-66B6-EDA2FCE57B45}"/>
                </a:ext>
              </a:extLst>
            </p:cNvPr>
            <p:cNvSpPr/>
            <p:nvPr/>
          </p:nvSpPr>
          <p:spPr>
            <a:xfrm>
              <a:off x="8179272" y="4278507"/>
              <a:ext cx="170597" cy="648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EB478C1-350D-0CFA-EA32-819330115418}"/>
              </a:ext>
            </a:extLst>
          </p:cNvPr>
          <p:cNvSpPr/>
          <p:nvPr/>
        </p:nvSpPr>
        <p:spPr>
          <a:xfrm rot="5400000">
            <a:off x="2127390" y="2918435"/>
            <a:ext cx="421073" cy="237859"/>
          </a:xfrm>
          <a:prstGeom prst="rightArrow">
            <a:avLst>
              <a:gd name="adj1" fmla="val 50000"/>
              <a:gd name="adj2" fmla="val 685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5B918C-45A4-72D6-49EB-3D501FC4A213}"/>
              </a:ext>
            </a:extLst>
          </p:cNvPr>
          <p:cNvSpPr txBox="1"/>
          <p:nvPr/>
        </p:nvSpPr>
        <p:spPr>
          <a:xfrm>
            <a:off x="1219229" y="2509769"/>
            <a:ext cx="223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e.g. Text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形 22" descr="雪花 纯色填充">
            <a:extLst>
              <a:ext uri="{FF2B5EF4-FFF2-40B4-BE49-F238E27FC236}">
                <a16:creationId xmlns:a16="http://schemas.microsoft.com/office/drawing/2014/main" id="{EFE9CDA3-CD72-EFFB-E239-37EE54FF2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2777" y="2997047"/>
            <a:ext cx="474960" cy="474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A73D319-CE34-F62B-517E-B1EA5821A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216" y="3021367"/>
            <a:ext cx="1236326" cy="123632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AD5C753-E838-9F70-1BD8-3EA78351B29A}"/>
              </a:ext>
            </a:extLst>
          </p:cNvPr>
          <p:cNvSpPr txBox="1"/>
          <p:nvPr/>
        </p:nvSpPr>
        <p:spPr>
          <a:xfrm>
            <a:off x="512445" y="5856998"/>
            <a:ext cx="712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Key idea </a:t>
            </a:r>
            <a:r>
              <a:rPr lang="en-US" altLang="zh-CN" dirty="0"/>
              <a:t>is </a:t>
            </a:r>
            <a:r>
              <a:rPr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Combining Text2Image and </a:t>
            </a:r>
            <a:r>
              <a:rPr lang="en-US" altLang="zh-CN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NeRF</a:t>
            </a:r>
            <a:r>
              <a:rPr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2C8DD4E-2695-E96F-7D3E-BF5D8C729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832" y="4433602"/>
            <a:ext cx="2445461" cy="1461655"/>
          </a:xfrm>
          <a:prstGeom prst="rect">
            <a:avLst/>
          </a:prstGeom>
        </p:spPr>
      </p:pic>
      <p:pic>
        <p:nvPicPr>
          <p:cNvPr id="31" name="图形 30" descr="火 纯色填充">
            <a:extLst>
              <a:ext uri="{FF2B5EF4-FFF2-40B4-BE49-F238E27FC236}">
                <a16:creationId xmlns:a16="http://schemas.microsoft.com/office/drawing/2014/main" id="{6B560DF8-F53C-A39B-F0E4-D6375AD56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7169" y="4729595"/>
            <a:ext cx="662334" cy="66233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A5F5B1C8-42AB-0CD6-E7B4-5B754D979DC6}"/>
              </a:ext>
            </a:extLst>
          </p:cNvPr>
          <p:cNvGrpSpPr/>
          <p:nvPr/>
        </p:nvGrpSpPr>
        <p:grpSpPr>
          <a:xfrm>
            <a:off x="4820417" y="4057699"/>
            <a:ext cx="1117861" cy="449571"/>
            <a:chOff x="5280992" y="3968102"/>
            <a:chExt cx="1117861" cy="4495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7051956-32A7-08DE-B75F-17D6B5A13E2B}"/>
                    </a:ext>
                  </a:extLst>
                </p:cNvPr>
                <p:cNvSpPr txBox="1"/>
                <p:nvPr/>
              </p:nvSpPr>
              <p:spPr>
                <a:xfrm>
                  <a:off x="5280992" y="3968102"/>
                  <a:ext cx="1103379" cy="4002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1600" b="0" dirty="0">
                      <a:latin typeface="Microsoft Sans Serif" panose="020B0604020202020204" pitchFamily="34" charset="0"/>
                      <a:ea typeface="Microsoft Sans Serif" panose="020B0604020202020204" pitchFamily="34" charset="0"/>
                      <a:cs typeface="Microsoft Sans Serif" panose="020B0604020202020204" pitchFamily="34" charset="0"/>
                    </a:rPr>
                    <a:t>Gradient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den>
                      </m:f>
                    </m:oMath>
                  </a14:m>
                  <a:endParaRPr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7051956-32A7-08DE-B75F-17D6B5A13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992" y="3968102"/>
                  <a:ext cx="1103379" cy="400238"/>
                </a:xfrm>
                <a:prstGeom prst="rect">
                  <a:avLst/>
                </a:prstGeom>
                <a:blipFill>
                  <a:blip r:embed="rId13"/>
                  <a:stretch>
                    <a:fillRect l="-11602" r="-2210"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图形 32" descr="火 纯色填充">
              <a:extLst>
                <a:ext uri="{FF2B5EF4-FFF2-40B4-BE49-F238E27FC236}">
                  <a16:creationId xmlns:a16="http://schemas.microsoft.com/office/drawing/2014/main" id="{7BA400CC-C6A4-B25F-1A31-2F174E8E2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455" y="4202275"/>
              <a:ext cx="215398" cy="215398"/>
            </a:xfrm>
            <a:prstGeom prst="rect">
              <a:avLst/>
            </a:prstGeom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B208E661-FCBF-0DD8-0ED3-F21382FEB722}"/>
              </a:ext>
            </a:extLst>
          </p:cNvPr>
          <p:cNvCxnSpPr>
            <a:cxnSpLocks/>
            <a:stCxn id="28" idx="1"/>
            <a:endCxn id="15" idx="1"/>
          </p:cNvCxnSpPr>
          <p:nvPr/>
        </p:nvCxnSpPr>
        <p:spPr>
          <a:xfrm rot="10800000">
            <a:off x="1626892" y="3620148"/>
            <a:ext cx="1033940" cy="1544283"/>
          </a:xfrm>
          <a:prstGeom prst="curvedConnector3">
            <a:avLst>
              <a:gd name="adj1" fmla="val 12211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835C77D-01F2-BA6D-70AB-A00C89B98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852" y="4492764"/>
            <a:ext cx="565641" cy="565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435C82-B2BB-4430-3A3A-F4E7C5F696AB}"/>
                  </a:ext>
                </a:extLst>
              </p:cNvPr>
              <p:cNvSpPr txBox="1"/>
              <p:nvPr/>
            </p:nvSpPr>
            <p:spPr>
              <a:xfrm>
                <a:off x="942852" y="5054086"/>
                <a:ext cx="1373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435C82-B2BB-4430-3A3A-F4E7C5F6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2" y="5054086"/>
                <a:ext cx="1373068" cy="276999"/>
              </a:xfrm>
              <a:prstGeom prst="rect">
                <a:avLst/>
              </a:prstGeom>
              <a:blipFill>
                <a:blip r:embed="rId14"/>
                <a:stretch>
                  <a:fillRect l="-3111" t="-2174" r="-533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6CB4E00-D431-BEC5-A321-8C99AE446074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ICLR23:   Poole, Ben,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Dreamfusion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Text-to-3d using 2d diffusion."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preprint arXiv:2209.14988 (2022).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7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1231</Words>
  <Application>Microsoft Office PowerPoint</Application>
  <PresentationFormat>宽屏</PresentationFormat>
  <Paragraphs>221</Paragraphs>
  <Slides>27</Slides>
  <Notes>26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Microsoft Sans Serif</vt:lpstr>
      <vt:lpstr>Times New Roman</vt:lpstr>
      <vt:lpstr>Office 主题​​</vt:lpstr>
      <vt:lpstr>Part 1 Diffusion Introduction </vt:lpstr>
      <vt:lpstr>Diffusion Introduction</vt:lpstr>
      <vt:lpstr>Diffusion Introduction</vt:lpstr>
      <vt:lpstr>Diffusion Introduction</vt:lpstr>
      <vt:lpstr>Diffusion Introduction</vt:lpstr>
      <vt:lpstr>Diffusion Introduction</vt:lpstr>
      <vt:lpstr>What is SDEs (ODEs) in Diffusion?</vt:lpstr>
      <vt:lpstr>Diffusion</vt:lpstr>
      <vt:lpstr>Score Distillation Introduction</vt:lpstr>
      <vt:lpstr>Score Distillation Introduction</vt:lpstr>
      <vt:lpstr>Score Distillation Introduction</vt:lpstr>
      <vt:lpstr>Lion Latent Point Diffusion Models for 3D Shape Generation</vt:lpstr>
      <vt:lpstr>Method</vt:lpstr>
      <vt:lpstr>BrepGen A B-rep Generative Diffusion Model with Structured Latent Geometry</vt:lpstr>
      <vt:lpstr>Structured Latent Geometry</vt:lpstr>
      <vt:lpstr>Method &amp; Details</vt:lpstr>
      <vt:lpstr>Method &amp; Details</vt:lpstr>
      <vt:lpstr>GaussianCube A Structured and Explicit Radiance Representation for 3D Generative Modeling</vt:lpstr>
      <vt:lpstr>Method</vt:lpstr>
      <vt:lpstr>Method</vt:lpstr>
      <vt:lpstr>Method</vt:lpstr>
      <vt:lpstr>Method</vt:lpstr>
      <vt:lpstr>Method</vt:lpstr>
      <vt:lpstr>Method</vt:lpstr>
      <vt:lpstr>RichDreamer A Generalizable Normal-Depth Diffusion Model for Detail Richness in Text-to-3D</vt:lpstr>
      <vt:lpstr>Introduction</vt:lpstr>
      <vt:lpstr>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Dyllan Eia</dc:creator>
  <cp:lastModifiedBy>Dyllan Eia</cp:lastModifiedBy>
  <cp:revision>56</cp:revision>
  <dcterms:created xsi:type="dcterms:W3CDTF">2024-06-23T06:31:41Z</dcterms:created>
  <dcterms:modified xsi:type="dcterms:W3CDTF">2024-06-27T03:47:03Z</dcterms:modified>
</cp:coreProperties>
</file>